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0"/>
  </p:notesMasterIdLst>
  <p:sldIdLst>
    <p:sldId id="256" r:id="rId2"/>
    <p:sldId id="257" r:id="rId3"/>
    <p:sldId id="258" r:id="rId4"/>
    <p:sldId id="275" r:id="rId5"/>
    <p:sldId id="259" r:id="rId6"/>
    <p:sldId id="260" r:id="rId7"/>
    <p:sldId id="262" r:id="rId8"/>
    <p:sldId id="263" r:id="rId9"/>
    <p:sldId id="265" r:id="rId10"/>
    <p:sldId id="266" r:id="rId11"/>
    <p:sldId id="267" r:id="rId12"/>
    <p:sldId id="268" r:id="rId13"/>
    <p:sldId id="269" r:id="rId14"/>
    <p:sldId id="270" r:id="rId15"/>
    <p:sldId id="271" r:id="rId16"/>
    <p:sldId id="272" r:id="rId17"/>
    <p:sldId id="273" r:id="rId18"/>
    <p:sldId id="277" r:id="rId19"/>
    <p:sldId id="278" r:id="rId20"/>
    <p:sldId id="279" r:id="rId21"/>
    <p:sldId id="280" r:id="rId22"/>
    <p:sldId id="281" r:id="rId23"/>
    <p:sldId id="282" r:id="rId24"/>
    <p:sldId id="283" r:id="rId25"/>
    <p:sldId id="284" r:id="rId26"/>
    <p:sldId id="285" r:id="rId27"/>
    <p:sldId id="286" r:id="rId28"/>
    <p:sldId id="287" r:id="rId2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782" autoAdjust="0"/>
    <p:restoredTop sz="94624" autoAdjust="0"/>
  </p:normalViewPr>
  <p:slideViewPr>
    <p:cSldViewPr>
      <p:cViewPr varScale="1">
        <p:scale>
          <a:sx n="69" d="100"/>
          <a:sy n="69" d="100"/>
        </p:scale>
        <p:origin x="-1398" y="-102"/>
      </p:cViewPr>
      <p:guideLst>
        <p:guide orient="horz" pos="2160"/>
        <p:guide pos="2880"/>
      </p:guideLst>
    </p:cSldViewPr>
  </p:slideViewPr>
  <p:outlineViewPr>
    <p:cViewPr>
      <p:scale>
        <a:sx n="33" d="100"/>
        <a:sy n="33" d="100"/>
      </p:scale>
      <p:origin x="0" y="1458"/>
    </p:cViewPr>
  </p:outlineViewPr>
  <p:notesTextViewPr>
    <p:cViewPr>
      <p:scale>
        <a:sx n="100" d="100"/>
        <a:sy n="100" d="100"/>
      </p:scale>
      <p:origin x="0" y="0"/>
    </p:cViewPr>
  </p:notesTextViewPr>
  <p:notesViewPr>
    <p:cSldViewPr>
      <p:cViewPr varScale="1">
        <p:scale>
          <a:sx n="55" d="100"/>
          <a:sy n="55" d="100"/>
        </p:scale>
        <p:origin x="-284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973D32-3183-431E-80E5-950F4A6CBE7D}" type="datetimeFigureOut">
              <a:rPr lang="el-GR" smtClean="0"/>
              <a:pPr/>
              <a:t>5/5/2015</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184CA7-8F4E-4AEF-B4D5-155EB8741CFF}"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17184CA7-8F4E-4AEF-B4D5-155EB8741CFF}" type="slidenum">
              <a:rPr lang="el-GR" smtClean="0"/>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17184CA7-8F4E-4AEF-B4D5-155EB8741CFF}" type="slidenum">
              <a:rPr lang="el-GR" smtClean="0"/>
              <a:pPr/>
              <a:t>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17184CA7-8F4E-4AEF-B4D5-155EB8741CFF}" type="slidenum">
              <a:rPr lang="el-GR" smtClean="0"/>
              <a:pPr/>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17184CA7-8F4E-4AEF-B4D5-155EB8741CFF}" type="slidenum">
              <a:rPr lang="el-GR" smtClean="0"/>
              <a:pPr/>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17184CA7-8F4E-4AEF-B4D5-155EB8741CFF}" type="slidenum">
              <a:rPr lang="el-GR" smtClean="0"/>
              <a:pPr/>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17184CA7-8F4E-4AEF-B4D5-155EB8741CFF}" type="slidenum">
              <a:rPr lang="el-GR" smtClean="0"/>
              <a:pPr/>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17184CA7-8F4E-4AEF-B4D5-155EB8741CFF}" type="slidenum">
              <a:rPr lang="el-GR" smtClean="0"/>
              <a:pPr/>
              <a:t>7</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17F48BB1-28C3-483C-AD00-3F71A286922B}" type="datetimeFigureOut">
              <a:rPr lang="el-GR" smtClean="0"/>
              <a:pPr/>
              <a:t>5/5/2015</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827535B0-DF34-49D5-9F4D-A404FF857E2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7F48BB1-28C3-483C-AD00-3F71A286922B}" type="datetimeFigureOut">
              <a:rPr lang="el-GR" smtClean="0"/>
              <a:pPr/>
              <a:t>5/5/2015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27535B0-DF34-49D5-9F4D-A404FF857E2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7F48BB1-28C3-483C-AD00-3F71A286922B}" type="datetimeFigureOut">
              <a:rPr lang="el-GR" smtClean="0"/>
              <a:pPr/>
              <a:t>5/5/2015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27535B0-DF34-49D5-9F4D-A404FF857E2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7F48BB1-28C3-483C-AD00-3F71A286922B}" type="datetimeFigureOut">
              <a:rPr lang="el-GR" smtClean="0"/>
              <a:pPr/>
              <a:t>5/5/2015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27535B0-DF34-49D5-9F4D-A404FF857E2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7F48BB1-28C3-483C-AD00-3F71A286922B}" type="datetimeFigureOut">
              <a:rPr lang="el-GR" smtClean="0"/>
              <a:pPr/>
              <a:t>5/5/2015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27535B0-DF34-49D5-9F4D-A404FF857E2F}"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17F48BB1-28C3-483C-AD00-3F71A286922B}" type="datetimeFigureOut">
              <a:rPr lang="el-GR" smtClean="0"/>
              <a:pPr/>
              <a:t>5/5/2015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27535B0-DF34-49D5-9F4D-A404FF857E2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17F48BB1-28C3-483C-AD00-3F71A286922B}" type="datetimeFigureOut">
              <a:rPr lang="el-GR" smtClean="0"/>
              <a:pPr/>
              <a:t>5/5/2015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27535B0-DF34-49D5-9F4D-A404FF857E2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17F48BB1-28C3-483C-AD00-3F71A286922B}" type="datetimeFigureOut">
              <a:rPr lang="el-GR" smtClean="0"/>
              <a:pPr/>
              <a:t>5/5/2015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27535B0-DF34-49D5-9F4D-A404FF857E2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7F48BB1-28C3-483C-AD00-3F71A286922B}" type="datetimeFigureOut">
              <a:rPr lang="el-GR" smtClean="0"/>
              <a:pPr/>
              <a:t>5/5/2015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27535B0-DF34-49D5-9F4D-A404FF857E2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17F48BB1-28C3-483C-AD00-3F71A286922B}" type="datetimeFigureOut">
              <a:rPr lang="el-GR" smtClean="0"/>
              <a:pPr/>
              <a:t>5/5/2015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27535B0-DF34-49D5-9F4D-A404FF857E2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7F48BB1-28C3-483C-AD00-3F71A286922B}" type="datetimeFigureOut">
              <a:rPr lang="el-GR" smtClean="0"/>
              <a:pPr/>
              <a:t>5/5/2015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827535B0-DF34-49D5-9F4D-A404FF857E2F}"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7F48BB1-28C3-483C-AD00-3F71A286922B}" type="datetimeFigureOut">
              <a:rPr lang="el-GR" smtClean="0"/>
              <a:pPr/>
              <a:t>5/5/2015</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27535B0-DF34-49D5-9F4D-A404FF857E2F}"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143108" y="714356"/>
            <a:ext cx="6313378" cy="714380"/>
          </a:xfrm>
        </p:spPr>
        <p:txBody>
          <a:bodyPr>
            <a:normAutofit/>
          </a:bodyPr>
          <a:lstStyle/>
          <a:p>
            <a:pPr algn="ctr"/>
            <a:r>
              <a:rPr lang="el-GR" sz="3000" dirty="0" smtClean="0">
                <a:solidFill>
                  <a:schemeClr val="accent2">
                    <a:lumMod val="60000"/>
                    <a:lumOff val="40000"/>
                  </a:schemeClr>
                </a:solidFill>
              </a:rPr>
              <a:t>Χημεία </a:t>
            </a:r>
            <a:r>
              <a:rPr lang="el-GR" sz="3000" dirty="0" err="1" smtClean="0">
                <a:solidFill>
                  <a:schemeClr val="accent2">
                    <a:lumMod val="60000"/>
                    <a:lumOff val="40000"/>
                  </a:schemeClr>
                </a:solidFill>
              </a:rPr>
              <a:t>Μακροκυκλικών</a:t>
            </a:r>
            <a:r>
              <a:rPr lang="el-GR" sz="3000" dirty="0" smtClean="0">
                <a:solidFill>
                  <a:schemeClr val="accent2">
                    <a:lumMod val="60000"/>
                    <a:lumOff val="40000"/>
                  </a:schemeClr>
                </a:solidFill>
              </a:rPr>
              <a:t> Συστημάτων</a:t>
            </a:r>
            <a:endParaRPr lang="el-GR" sz="3000" dirty="0">
              <a:solidFill>
                <a:schemeClr val="accent2">
                  <a:lumMod val="60000"/>
                  <a:lumOff val="40000"/>
                </a:schemeClr>
              </a:solidFill>
            </a:endParaRPr>
          </a:p>
        </p:txBody>
      </p:sp>
      <p:sp>
        <p:nvSpPr>
          <p:cNvPr id="3" name="2 - Υπότιτλος"/>
          <p:cNvSpPr>
            <a:spLocks noGrp="1"/>
          </p:cNvSpPr>
          <p:nvPr>
            <p:ph type="subTitle" idx="1"/>
          </p:nvPr>
        </p:nvSpPr>
        <p:spPr>
          <a:xfrm>
            <a:off x="533400" y="2500306"/>
            <a:ext cx="7854696" cy="3857652"/>
          </a:xfrm>
        </p:spPr>
        <p:txBody>
          <a:bodyPr>
            <a:normAutofit/>
          </a:bodyPr>
          <a:lstStyle/>
          <a:p>
            <a:pPr algn="ctr"/>
            <a:r>
              <a:rPr lang="en-US" sz="2800" dirty="0" err="1" smtClean="0"/>
              <a:t>Cryptands</a:t>
            </a:r>
            <a:r>
              <a:rPr lang="en-US" sz="2800" dirty="0" smtClean="0"/>
              <a:t>: Synthesis, Properties, Uses</a:t>
            </a:r>
          </a:p>
          <a:p>
            <a:pPr algn="ctr"/>
            <a:endParaRPr lang="en-US" sz="2800" dirty="0" smtClean="0"/>
          </a:p>
          <a:p>
            <a:pPr algn="ctr"/>
            <a:endParaRPr lang="en-US" sz="2800" dirty="0" smtClean="0"/>
          </a:p>
          <a:p>
            <a:pPr algn="ctr"/>
            <a:endParaRPr lang="en-US" sz="2800" dirty="0" smtClean="0"/>
          </a:p>
          <a:p>
            <a:r>
              <a:rPr lang="el-GR" sz="2000" dirty="0" smtClean="0"/>
              <a:t>Πανεπιστήμιο Κρήτης - </a:t>
            </a:r>
          </a:p>
          <a:p>
            <a:r>
              <a:rPr lang="el-GR" sz="2000" dirty="0" smtClean="0"/>
              <a:t>Τμήμα Χημείας</a:t>
            </a:r>
          </a:p>
          <a:p>
            <a:r>
              <a:rPr lang="el-GR" sz="2000" dirty="0" err="1" smtClean="0"/>
              <a:t>Μπαγάκη</a:t>
            </a:r>
            <a:r>
              <a:rPr lang="el-GR" sz="2000" dirty="0" smtClean="0"/>
              <a:t> Ανθή</a:t>
            </a:r>
          </a:p>
          <a:p>
            <a:r>
              <a:rPr lang="el-GR" sz="2000" dirty="0" smtClean="0"/>
              <a:t>6/5/2015</a:t>
            </a:r>
            <a:endParaRPr lang="el-GR" sz="2000" dirty="0"/>
          </a:p>
        </p:txBody>
      </p:sp>
      <p:pic>
        <p:nvPicPr>
          <p:cNvPr id="1026" name="Picture 2" descr="C:\Users\Anthi\Desktop\cryptand\logo.jpg"/>
          <p:cNvPicPr>
            <a:picLocks noChangeAspect="1" noChangeArrowheads="1"/>
          </p:cNvPicPr>
          <p:nvPr/>
        </p:nvPicPr>
        <p:blipFill>
          <a:blip r:embed="rId3"/>
          <a:srcRect/>
          <a:stretch>
            <a:fillRect/>
          </a:stretch>
        </p:blipFill>
        <p:spPr bwMode="auto">
          <a:xfrm>
            <a:off x="571472" y="928670"/>
            <a:ext cx="1571636" cy="1582255"/>
          </a:xfrm>
          <a:prstGeom prst="rect">
            <a:avLst/>
          </a:prstGeom>
          <a:noFill/>
        </p:spPr>
      </p:pic>
      <p:pic>
        <p:nvPicPr>
          <p:cNvPr id="1027" name="Picture 3" descr="C:\Users\Anthi\Desktop\cryptand\εικόνες\Cryptand_color.png"/>
          <p:cNvPicPr>
            <a:picLocks noChangeAspect="1" noChangeArrowheads="1"/>
          </p:cNvPicPr>
          <p:nvPr/>
        </p:nvPicPr>
        <p:blipFill>
          <a:blip r:embed="rId4"/>
          <a:srcRect/>
          <a:stretch>
            <a:fillRect/>
          </a:stretch>
        </p:blipFill>
        <p:spPr bwMode="auto">
          <a:xfrm>
            <a:off x="571472" y="3429000"/>
            <a:ext cx="2286000" cy="2743200"/>
          </a:xfrm>
          <a:prstGeom prst="rect">
            <a:avLst/>
          </a:prstGeom>
          <a:noFill/>
        </p:spPr>
      </p:pic>
      <p:pic>
        <p:nvPicPr>
          <p:cNvPr id="1028" name="Picture 4" descr="C:\Users\Anthi\Desktop\cryptand\εικόνες\Cryptate_of_pottasium_cation.jpg"/>
          <p:cNvPicPr>
            <a:picLocks noChangeAspect="1" noChangeArrowheads="1"/>
          </p:cNvPicPr>
          <p:nvPr/>
        </p:nvPicPr>
        <p:blipFill>
          <a:blip r:embed="rId5" cstate="print"/>
          <a:srcRect/>
          <a:stretch>
            <a:fillRect/>
          </a:stretch>
        </p:blipFill>
        <p:spPr bwMode="auto">
          <a:xfrm>
            <a:off x="2857488" y="3643314"/>
            <a:ext cx="2766786" cy="2357433"/>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00034" y="714356"/>
            <a:ext cx="7851648" cy="642942"/>
          </a:xfrm>
        </p:spPr>
        <p:txBody>
          <a:bodyPr>
            <a:normAutofit/>
          </a:bodyPr>
          <a:lstStyle/>
          <a:p>
            <a:pPr algn="ctr"/>
            <a:r>
              <a:rPr lang="el-GR" sz="3200" dirty="0" smtClean="0">
                <a:solidFill>
                  <a:schemeClr val="accent2">
                    <a:lumMod val="60000"/>
                    <a:lumOff val="40000"/>
                  </a:schemeClr>
                </a:solidFill>
              </a:rPr>
              <a:t>Σύνθεση με 1:1 </a:t>
            </a:r>
            <a:r>
              <a:rPr lang="el-GR" sz="3200" dirty="0" err="1" smtClean="0">
                <a:solidFill>
                  <a:schemeClr val="accent2">
                    <a:lumMod val="60000"/>
                    <a:lumOff val="40000"/>
                  </a:schemeClr>
                </a:solidFill>
              </a:rPr>
              <a:t>κυκλοσυμπύκνωση</a:t>
            </a:r>
            <a:endParaRPr lang="el-GR" sz="3200" dirty="0"/>
          </a:p>
        </p:txBody>
      </p:sp>
      <p:pic>
        <p:nvPicPr>
          <p:cNvPr id="4" name="3 - Εικόνα"/>
          <p:cNvPicPr/>
          <p:nvPr/>
        </p:nvPicPr>
        <p:blipFill>
          <a:blip r:embed="rId2"/>
          <a:srcRect/>
          <a:stretch>
            <a:fillRect/>
          </a:stretch>
        </p:blipFill>
        <p:spPr bwMode="auto">
          <a:xfrm>
            <a:off x="1285852" y="2143116"/>
            <a:ext cx="6500858" cy="378621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00034" y="642918"/>
            <a:ext cx="7851648" cy="714380"/>
          </a:xfrm>
        </p:spPr>
        <p:txBody>
          <a:bodyPr>
            <a:normAutofit/>
          </a:bodyPr>
          <a:lstStyle/>
          <a:p>
            <a:pPr algn="ctr"/>
            <a:r>
              <a:rPr lang="el-GR" sz="3200" dirty="0" smtClean="0">
                <a:solidFill>
                  <a:schemeClr val="accent2">
                    <a:lumMod val="60000"/>
                    <a:lumOff val="40000"/>
                  </a:schemeClr>
                </a:solidFill>
              </a:rPr>
              <a:t>Σύνθεση με 1:1 </a:t>
            </a:r>
            <a:r>
              <a:rPr lang="el-GR" sz="3200" dirty="0" err="1" smtClean="0">
                <a:solidFill>
                  <a:schemeClr val="accent2">
                    <a:lumMod val="60000"/>
                    <a:lumOff val="40000"/>
                  </a:schemeClr>
                </a:solidFill>
              </a:rPr>
              <a:t>κυκλοσυμπύκνωση</a:t>
            </a:r>
            <a:endParaRPr lang="el-GR" sz="3200" dirty="0"/>
          </a:p>
        </p:txBody>
      </p:sp>
      <p:pic>
        <p:nvPicPr>
          <p:cNvPr id="4" name="3 - Εικόνα"/>
          <p:cNvPicPr/>
          <p:nvPr/>
        </p:nvPicPr>
        <p:blipFill>
          <a:blip r:embed="rId2"/>
          <a:srcRect/>
          <a:stretch>
            <a:fillRect/>
          </a:stretch>
        </p:blipFill>
        <p:spPr bwMode="auto">
          <a:xfrm>
            <a:off x="1357290" y="2643182"/>
            <a:ext cx="6215106" cy="22860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06566" y="642918"/>
            <a:ext cx="7851648" cy="714380"/>
          </a:xfrm>
        </p:spPr>
        <p:txBody>
          <a:bodyPr>
            <a:normAutofit/>
          </a:bodyPr>
          <a:lstStyle/>
          <a:p>
            <a:pPr algn="ctr"/>
            <a:r>
              <a:rPr lang="el-GR" sz="3200" dirty="0" smtClean="0">
                <a:solidFill>
                  <a:schemeClr val="accent2">
                    <a:lumMod val="60000"/>
                    <a:lumOff val="40000"/>
                  </a:schemeClr>
                </a:solidFill>
              </a:rPr>
              <a:t>Σύνθεση με 1:1 </a:t>
            </a:r>
            <a:r>
              <a:rPr lang="el-GR" sz="3200" dirty="0" err="1" smtClean="0">
                <a:solidFill>
                  <a:schemeClr val="accent2">
                    <a:lumMod val="60000"/>
                    <a:lumOff val="40000"/>
                  </a:schemeClr>
                </a:solidFill>
              </a:rPr>
              <a:t>κυκλοσυμπύκνωση</a:t>
            </a:r>
            <a:endParaRPr lang="el-GR" sz="3200" dirty="0"/>
          </a:p>
        </p:txBody>
      </p:sp>
      <p:pic>
        <p:nvPicPr>
          <p:cNvPr id="4" name="3 - Εικόνα"/>
          <p:cNvPicPr/>
          <p:nvPr/>
        </p:nvPicPr>
        <p:blipFill>
          <a:blip r:embed="rId2"/>
          <a:srcRect/>
          <a:stretch>
            <a:fillRect/>
          </a:stretch>
        </p:blipFill>
        <p:spPr bwMode="auto">
          <a:xfrm>
            <a:off x="500034" y="2000240"/>
            <a:ext cx="3714776" cy="2000264"/>
          </a:xfrm>
          <a:prstGeom prst="rect">
            <a:avLst/>
          </a:prstGeom>
          <a:noFill/>
          <a:ln w="9525">
            <a:noFill/>
            <a:miter lim="800000"/>
            <a:headEnd/>
            <a:tailEnd/>
          </a:ln>
        </p:spPr>
      </p:pic>
      <p:pic>
        <p:nvPicPr>
          <p:cNvPr id="5" name="4 - Εικόνα"/>
          <p:cNvPicPr/>
          <p:nvPr/>
        </p:nvPicPr>
        <p:blipFill>
          <a:blip r:embed="rId3"/>
          <a:srcRect/>
          <a:stretch>
            <a:fillRect/>
          </a:stretch>
        </p:blipFill>
        <p:spPr bwMode="auto">
          <a:xfrm>
            <a:off x="4357686" y="2000240"/>
            <a:ext cx="4357718" cy="2000264"/>
          </a:xfrm>
          <a:prstGeom prst="rect">
            <a:avLst/>
          </a:prstGeom>
          <a:noFill/>
          <a:ln w="9525">
            <a:noFill/>
            <a:miter lim="800000"/>
            <a:headEnd/>
            <a:tailEnd/>
          </a:ln>
        </p:spPr>
      </p:pic>
      <p:pic>
        <p:nvPicPr>
          <p:cNvPr id="6" name="5 - Εικόνα"/>
          <p:cNvPicPr/>
          <p:nvPr/>
        </p:nvPicPr>
        <p:blipFill>
          <a:blip r:embed="rId4"/>
          <a:srcRect/>
          <a:stretch>
            <a:fillRect/>
          </a:stretch>
        </p:blipFill>
        <p:spPr bwMode="auto">
          <a:xfrm>
            <a:off x="2000232" y="4214818"/>
            <a:ext cx="4572032" cy="1785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71472" y="642918"/>
            <a:ext cx="7851648" cy="714380"/>
          </a:xfrm>
        </p:spPr>
        <p:txBody>
          <a:bodyPr>
            <a:normAutofit/>
          </a:bodyPr>
          <a:lstStyle/>
          <a:p>
            <a:pPr algn="ctr"/>
            <a:r>
              <a:rPr lang="el-GR" sz="3200" dirty="0" smtClean="0">
                <a:solidFill>
                  <a:schemeClr val="accent2">
                    <a:lumMod val="60000"/>
                    <a:lumOff val="40000"/>
                  </a:schemeClr>
                </a:solidFill>
              </a:rPr>
              <a:t>Σύνθεση με 1:1 </a:t>
            </a:r>
            <a:r>
              <a:rPr lang="el-GR" sz="3200" dirty="0" err="1" smtClean="0">
                <a:solidFill>
                  <a:schemeClr val="accent2">
                    <a:lumMod val="60000"/>
                    <a:lumOff val="40000"/>
                  </a:schemeClr>
                </a:solidFill>
              </a:rPr>
              <a:t>κυκλοσυμπύκνωση</a:t>
            </a:r>
            <a:endParaRPr lang="el-GR" sz="3200" dirty="0"/>
          </a:p>
        </p:txBody>
      </p:sp>
      <p:sp>
        <p:nvSpPr>
          <p:cNvPr id="3" name="2 - Υπότιτλος"/>
          <p:cNvSpPr>
            <a:spLocks noGrp="1"/>
          </p:cNvSpPr>
          <p:nvPr>
            <p:ph type="subTitle" idx="1"/>
          </p:nvPr>
        </p:nvSpPr>
        <p:spPr>
          <a:xfrm>
            <a:off x="5143504" y="5857892"/>
            <a:ext cx="3357586" cy="571504"/>
          </a:xfrm>
        </p:spPr>
        <p:txBody>
          <a:bodyPr>
            <a:normAutofit/>
          </a:bodyPr>
          <a:lstStyle/>
          <a:p>
            <a:pPr algn="just"/>
            <a:r>
              <a:rPr lang="en-US" sz="2000" dirty="0" err="1" smtClean="0"/>
              <a:t>Newkome</a:t>
            </a:r>
            <a:r>
              <a:rPr lang="en-US" sz="2000" dirty="0" smtClean="0"/>
              <a:t> and coworkers</a:t>
            </a:r>
            <a:endParaRPr lang="el-GR" sz="2000" dirty="0"/>
          </a:p>
        </p:txBody>
      </p:sp>
      <p:pic>
        <p:nvPicPr>
          <p:cNvPr id="5" name="4 - Εικόνα"/>
          <p:cNvPicPr/>
          <p:nvPr/>
        </p:nvPicPr>
        <p:blipFill>
          <a:blip r:embed="rId2"/>
          <a:srcRect/>
          <a:stretch>
            <a:fillRect/>
          </a:stretch>
        </p:blipFill>
        <p:spPr bwMode="auto">
          <a:xfrm>
            <a:off x="1428728" y="1928802"/>
            <a:ext cx="6357982" cy="371477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71472" y="642918"/>
            <a:ext cx="7851648" cy="714380"/>
          </a:xfrm>
        </p:spPr>
        <p:txBody>
          <a:bodyPr>
            <a:normAutofit/>
          </a:bodyPr>
          <a:lstStyle/>
          <a:p>
            <a:pPr algn="ctr"/>
            <a:r>
              <a:rPr lang="el-GR" sz="3200" dirty="0" smtClean="0">
                <a:solidFill>
                  <a:schemeClr val="accent2">
                    <a:lumMod val="60000"/>
                    <a:lumOff val="40000"/>
                  </a:schemeClr>
                </a:solidFill>
              </a:rPr>
              <a:t>Σύνθεση με </a:t>
            </a:r>
            <a:r>
              <a:rPr lang="en-US" sz="3200" dirty="0" smtClean="0">
                <a:solidFill>
                  <a:schemeClr val="accent2">
                    <a:lumMod val="60000"/>
                    <a:lumOff val="40000"/>
                  </a:schemeClr>
                </a:solidFill>
              </a:rPr>
              <a:t>2</a:t>
            </a:r>
            <a:r>
              <a:rPr lang="el-GR" sz="3200" dirty="0" smtClean="0">
                <a:solidFill>
                  <a:schemeClr val="accent2">
                    <a:lumMod val="60000"/>
                    <a:lumOff val="40000"/>
                  </a:schemeClr>
                </a:solidFill>
              </a:rPr>
              <a:t>:1 </a:t>
            </a:r>
            <a:r>
              <a:rPr lang="el-GR" sz="3200" dirty="0" err="1" smtClean="0">
                <a:solidFill>
                  <a:schemeClr val="accent2">
                    <a:lumMod val="60000"/>
                    <a:lumOff val="40000"/>
                  </a:schemeClr>
                </a:solidFill>
              </a:rPr>
              <a:t>κυκλοσυμπύκνωση</a:t>
            </a:r>
            <a:endParaRPr lang="el-GR" sz="3200" dirty="0"/>
          </a:p>
        </p:txBody>
      </p:sp>
      <p:sp>
        <p:nvSpPr>
          <p:cNvPr id="3" name="2 - Υπότιτλος"/>
          <p:cNvSpPr>
            <a:spLocks noGrp="1"/>
          </p:cNvSpPr>
          <p:nvPr>
            <p:ph type="subTitle" idx="1"/>
          </p:nvPr>
        </p:nvSpPr>
        <p:spPr>
          <a:xfrm>
            <a:off x="5357818" y="5643578"/>
            <a:ext cx="3173154" cy="480566"/>
          </a:xfrm>
        </p:spPr>
        <p:txBody>
          <a:bodyPr>
            <a:normAutofit/>
          </a:bodyPr>
          <a:lstStyle/>
          <a:p>
            <a:pPr algn="just"/>
            <a:r>
              <a:rPr lang="el-GR" sz="2000" dirty="0" err="1" smtClean="0"/>
              <a:t>Kulstad</a:t>
            </a:r>
            <a:r>
              <a:rPr lang="el-GR" sz="2000" dirty="0" smtClean="0"/>
              <a:t> και </a:t>
            </a:r>
            <a:r>
              <a:rPr lang="el-GR" sz="2000" dirty="0" err="1" smtClean="0"/>
              <a:t>Malmsten</a:t>
            </a:r>
            <a:endParaRPr lang="el-GR" sz="2000" dirty="0"/>
          </a:p>
        </p:txBody>
      </p:sp>
      <p:pic>
        <p:nvPicPr>
          <p:cNvPr id="1026" name="Picture 2" descr="C:\Users\Anthi\Desktop\Χωρίς τίτλο.png"/>
          <p:cNvPicPr>
            <a:picLocks noChangeAspect="1" noChangeArrowheads="1"/>
          </p:cNvPicPr>
          <p:nvPr/>
        </p:nvPicPr>
        <p:blipFill>
          <a:blip r:embed="rId2"/>
          <a:srcRect/>
          <a:stretch>
            <a:fillRect/>
          </a:stretch>
        </p:blipFill>
        <p:spPr bwMode="auto">
          <a:xfrm>
            <a:off x="1285852" y="2571744"/>
            <a:ext cx="6575472" cy="2286016"/>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71472" y="642918"/>
            <a:ext cx="7851648" cy="714380"/>
          </a:xfrm>
        </p:spPr>
        <p:txBody>
          <a:bodyPr>
            <a:normAutofit/>
          </a:bodyPr>
          <a:lstStyle/>
          <a:p>
            <a:pPr algn="ctr"/>
            <a:r>
              <a:rPr lang="el-GR" sz="3200" dirty="0" smtClean="0">
                <a:solidFill>
                  <a:schemeClr val="accent2">
                    <a:lumMod val="60000"/>
                    <a:lumOff val="40000"/>
                  </a:schemeClr>
                </a:solidFill>
              </a:rPr>
              <a:t>Σύνθεση με </a:t>
            </a:r>
            <a:r>
              <a:rPr lang="en-US" sz="3200" dirty="0" smtClean="0">
                <a:solidFill>
                  <a:schemeClr val="accent2">
                    <a:lumMod val="60000"/>
                    <a:lumOff val="40000"/>
                  </a:schemeClr>
                </a:solidFill>
              </a:rPr>
              <a:t>2</a:t>
            </a:r>
            <a:r>
              <a:rPr lang="el-GR" sz="3200" dirty="0" smtClean="0">
                <a:solidFill>
                  <a:schemeClr val="accent2">
                    <a:lumMod val="60000"/>
                    <a:lumOff val="40000"/>
                  </a:schemeClr>
                </a:solidFill>
              </a:rPr>
              <a:t>:1 </a:t>
            </a:r>
            <a:r>
              <a:rPr lang="el-GR" sz="3200" dirty="0" err="1" smtClean="0">
                <a:solidFill>
                  <a:schemeClr val="accent2">
                    <a:lumMod val="60000"/>
                    <a:lumOff val="40000"/>
                  </a:schemeClr>
                </a:solidFill>
              </a:rPr>
              <a:t>κυκλοσυμπύκνωση</a:t>
            </a:r>
            <a:endParaRPr lang="el-GR" sz="3200" dirty="0"/>
          </a:p>
        </p:txBody>
      </p:sp>
      <p:sp>
        <p:nvSpPr>
          <p:cNvPr id="3" name="2 - Υπότιτλος"/>
          <p:cNvSpPr>
            <a:spLocks noGrp="1"/>
          </p:cNvSpPr>
          <p:nvPr>
            <p:ph type="subTitle" idx="1"/>
          </p:nvPr>
        </p:nvSpPr>
        <p:spPr>
          <a:xfrm>
            <a:off x="5572132" y="5000636"/>
            <a:ext cx="3286148" cy="714380"/>
          </a:xfrm>
        </p:spPr>
        <p:txBody>
          <a:bodyPr>
            <a:normAutofit/>
          </a:bodyPr>
          <a:lstStyle/>
          <a:p>
            <a:r>
              <a:rPr lang="en-US" sz="2000" dirty="0" err="1" smtClean="0"/>
              <a:t>Pietraszkiewicz</a:t>
            </a:r>
            <a:r>
              <a:rPr lang="el-GR" sz="2000" dirty="0" smtClean="0"/>
              <a:t> </a:t>
            </a:r>
            <a:r>
              <a:rPr lang="en-US" sz="2000" dirty="0" smtClean="0"/>
              <a:t>and coworkers</a:t>
            </a:r>
            <a:endParaRPr lang="el-GR" sz="2000" dirty="0"/>
          </a:p>
        </p:txBody>
      </p:sp>
      <p:pic>
        <p:nvPicPr>
          <p:cNvPr id="4" name="3 - Εικόνα"/>
          <p:cNvPicPr/>
          <p:nvPr/>
        </p:nvPicPr>
        <p:blipFill>
          <a:blip r:embed="rId2"/>
          <a:srcRect/>
          <a:stretch>
            <a:fillRect/>
          </a:stretch>
        </p:blipFill>
        <p:spPr bwMode="auto">
          <a:xfrm>
            <a:off x="4500562" y="1714488"/>
            <a:ext cx="4214842" cy="1928826"/>
          </a:xfrm>
          <a:prstGeom prst="rect">
            <a:avLst/>
          </a:prstGeom>
          <a:noFill/>
          <a:ln w="9525">
            <a:noFill/>
            <a:miter lim="800000"/>
            <a:headEnd/>
            <a:tailEnd/>
          </a:ln>
        </p:spPr>
      </p:pic>
      <p:pic>
        <p:nvPicPr>
          <p:cNvPr id="5" name="4 - Εικόνα"/>
          <p:cNvPicPr/>
          <p:nvPr/>
        </p:nvPicPr>
        <p:blipFill>
          <a:blip r:embed="rId3"/>
          <a:srcRect/>
          <a:stretch>
            <a:fillRect/>
          </a:stretch>
        </p:blipFill>
        <p:spPr bwMode="auto">
          <a:xfrm>
            <a:off x="428596" y="3714752"/>
            <a:ext cx="5143536" cy="192882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71472" y="571480"/>
            <a:ext cx="7851648" cy="785818"/>
          </a:xfrm>
        </p:spPr>
        <p:txBody>
          <a:bodyPr>
            <a:normAutofit/>
          </a:bodyPr>
          <a:lstStyle/>
          <a:p>
            <a:pPr algn="ctr"/>
            <a:r>
              <a:rPr lang="el-GR" sz="3200" dirty="0" smtClean="0">
                <a:solidFill>
                  <a:schemeClr val="accent2">
                    <a:lumMod val="60000"/>
                    <a:lumOff val="40000"/>
                  </a:schemeClr>
                </a:solidFill>
              </a:rPr>
              <a:t>Σύνθεση με </a:t>
            </a:r>
            <a:r>
              <a:rPr lang="en-US" sz="3200" dirty="0" smtClean="0">
                <a:solidFill>
                  <a:schemeClr val="accent2">
                    <a:lumMod val="60000"/>
                    <a:lumOff val="40000"/>
                  </a:schemeClr>
                </a:solidFill>
              </a:rPr>
              <a:t>3</a:t>
            </a:r>
            <a:r>
              <a:rPr lang="el-GR" sz="3200" dirty="0" smtClean="0">
                <a:solidFill>
                  <a:schemeClr val="accent2">
                    <a:lumMod val="60000"/>
                    <a:lumOff val="40000"/>
                  </a:schemeClr>
                </a:solidFill>
              </a:rPr>
              <a:t>:2 </a:t>
            </a:r>
            <a:r>
              <a:rPr lang="el-GR" sz="3200" dirty="0" err="1" smtClean="0">
                <a:solidFill>
                  <a:schemeClr val="accent2">
                    <a:lumMod val="60000"/>
                    <a:lumOff val="40000"/>
                  </a:schemeClr>
                </a:solidFill>
              </a:rPr>
              <a:t>κυκλοσυμπύκνωση</a:t>
            </a:r>
            <a:endParaRPr lang="el-GR" sz="3200" dirty="0"/>
          </a:p>
        </p:txBody>
      </p:sp>
      <p:pic>
        <p:nvPicPr>
          <p:cNvPr id="4" name="3 - Εικόνα"/>
          <p:cNvPicPr/>
          <p:nvPr/>
        </p:nvPicPr>
        <p:blipFill>
          <a:blip r:embed="rId2"/>
          <a:srcRect/>
          <a:stretch>
            <a:fillRect/>
          </a:stretch>
        </p:blipFill>
        <p:spPr bwMode="auto">
          <a:xfrm>
            <a:off x="642910" y="1714488"/>
            <a:ext cx="4500594" cy="2428892"/>
          </a:xfrm>
          <a:prstGeom prst="rect">
            <a:avLst/>
          </a:prstGeom>
          <a:noFill/>
          <a:ln w="9525">
            <a:noFill/>
            <a:miter lim="800000"/>
            <a:headEnd/>
            <a:tailEnd/>
          </a:ln>
        </p:spPr>
      </p:pic>
      <p:pic>
        <p:nvPicPr>
          <p:cNvPr id="5" name="4 - Εικόνα"/>
          <p:cNvPicPr/>
          <p:nvPr/>
        </p:nvPicPr>
        <p:blipFill>
          <a:blip r:embed="rId3"/>
          <a:srcRect/>
          <a:stretch>
            <a:fillRect/>
          </a:stretch>
        </p:blipFill>
        <p:spPr bwMode="auto">
          <a:xfrm>
            <a:off x="4000496" y="4071942"/>
            <a:ext cx="4518566" cy="198702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78004" y="642918"/>
            <a:ext cx="7851648" cy="714380"/>
          </a:xfrm>
        </p:spPr>
        <p:txBody>
          <a:bodyPr>
            <a:normAutofit/>
          </a:bodyPr>
          <a:lstStyle/>
          <a:p>
            <a:pPr algn="ctr"/>
            <a:r>
              <a:rPr lang="el-GR" sz="3200" dirty="0" smtClean="0">
                <a:solidFill>
                  <a:schemeClr val="accent2">
                    <a:lumMod val="60000"/>
                    <a:lumOff val="40000"/>
                  </a:schemeClr>
                </a:solidFill>
              </a:rPr>
              <a:t>Σύνθεση με </a:t>
            </a:r>
            <a:r>
              <a:rPr lang="en-US" sz="3200" dirty="0" smtClean="0">
                <a:solidFill>
                  <a:schemeClr val="accent2">
                    <a:lumMod val="60000"/>
                    <a:lumOff val="40000"/>
                  </a:schemeClr>
                </a:solidFill>
              </a:rPr>
              <a:t>3</a:t>
            </a:r>
            <a:r>
              <a:rPr lang="el-GR" sz="3200" dirty="0" smtClean="0">
                <a:solidFill>
                  <a:schemeClr val="accent2">
                    <a:lumMod val="60000"/>
                    <a:lumOff val="40000"/>
                  </a:schemeClr>
                </a:solidFill>
              </a:rPr>
              <a:t>:2 </a:t>
            </a:r>
            <a:r>
              <a:rPr lang="el-GR" sz="3200" dirty="0" err="1" smtClean="0">
                <a:solidFill>
                  <a:schemeClr val="accent2">
                    <a:lumMod val="60000"/>
                    <a:lumOff val="40000"/>
                  </a:schemeClr>
                </a:solidFill>
              </a:rPr>
              <a:t>κυκλοσυμπύκνωση</a:t>
            </a:r>
            <a:endParaRPr lang="el-GR" sz="3200" dirty="0"/>
          </a:p>
        </p:txBody>
      </p:sp>
      <p:pic>
        <p:nvPicPr>
          <p:cNvPr id="4" name="3 - Εικόνα"/>
          <p:cNvPicPr/>
          <p:nvPr/>
        </p:nvPicPr>
        <p:blipFill>
          <a:blip r:embed="rId2"/>
          <a:srcRect/>
          <a:stretch>
            <a:fillRect/>
          </a:stretch>
        </p:blipFill>
        <p:spPr bwMode="auto">
          <a:xfrm>
            <a:off x="1643042" y="2428868"/>
            <a:ext cx="5929354" cy="28575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00034" y="714356"/>
            <a:ext cx="7851648" cy="571504"/>
          </a:xfrm>
        </p:spPr>
        <p:txBody>
          <a:bodyPr>
            <a:normAutofit/>
          </a:bodyPr>
          <a:lstStyle/>
          <a:p>
            <a:pPr algn="ctr"/>
            <a:r>
              <a:rPr lang="en-US" sz="3200" dirty="0" smtClean="0">
                <a:solidFill>
                  <a:schemeClr val="accent2">
                    <a:lumMod val="60000"/>
                    <a:lumOff val="40000"/>
                  </a:schemeClr>
                </a:solidFill>
              </a:rPr>
              <a:t>High - pressure Technique</a:t>
            </a:r>
            <a:endParaRPr lang="el-GR" sz="3200" dirty="0">
              <a:solidFill>
                <a:schemeClr val="accent2">
                  <a:lumMod val="60000"/>
                  <a:lumOff val="40000"/>
                </a:schemeClr>
              </a:solidFill>
            </a:endParaRPr>
          </a:p>
        </p:txBody>
      </p:sp>
      <p:sp>
        <p:nvSpPr>
          <p:cNvPr id="5" name="4 - Ορθογώνιο"/>
          <p:cNvSpPr/>
          <p:nvPr/>
        </p:nvSpPr>
        <p:spPr>
          <a:xfrm>
            <a:off x="4071934" y="3214686"/>
            <a:ext cx="2143140" cy="928694"/>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000" dirty="0" smtClean="0">
                <a:solidFill>
                  <a:schemeClr val="tx1"/>
                </a:solidFill>
              </a:rPr>
              <a:t> </a:t>
            </a:r>
            <a:r>
              <a:rPr lang="el-GR" sz="2400" dirty="0" smtClean="0">
                <a:solidFill>
                  <a:schemeClr val="tx1"/>
                </a:solidFill>
              </a:rPr>
              <a:t>Πίεση</a:t>
            </a:r>
            <a:endParaRPr lang="el-GR" sz="2400" dirty="0">
              <a:solidFill>
                <a:schemeClr val="tx1"/>
              </a:solidFill>
            </a:endParaRPr>
          </a:p>
        </p:txBody>
      </p:sp>
      <p:cxnSp>
        <p:nvCxnSpPr>
          <p:cNvPr id="9" name="8 - Ευθύγραμμο βέλος σύνδεσης"/>
          <p:cNvCxnSpPr/>
          <p:nvPr/>
        </p:nvCxnSpPr>
        <p:spPr>
          <a:xfrm rot="10800000" flipV="1">
            <a:off x="3643306" y="4286256"/>
            <a:ext cx="714380" cy="571504"/>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11" name="10 - Ευθύγραμμο βέλος σύνδεσης"/>
          <p:cNvCxnSpPr/>
          <p:nvPr/>
        </p:nvCxnSpPr>
        <p:spPr>
          <a:xfrm>
            <a:off x="5929322" y="4286256"/>
            <a:ext cx="714380" cy="571504"/>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10" name="9 - Δεξιό βέλος"/>
          <p:cNvSpPr/>
          <p:nvPr/>
        </p:nvSpPr>
        <p:spPr>
          <a:xfrm rot="2017435">
            <a:off x="3059424" y="3291230"/>
            <a:ext cx="857256" cy="214314"/>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l-GR"/>
          </a:p>
        </p:txBody>
      </p:sp>
      <p:sp>
        <p:nvSpPr>
          <p:cNvPr id="12" name="11 - Έλλειψη"/>
          <p:cNvSpPr/>
          <p:nvPr/>
        </p:nvSpPr>
        <p:spPr>
          <a:xfrm>
            <a:off x="500034" y="2000240"/>
            <a:ext cx="2500330" cy="1857388"/>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l-GR" sz="1900" dirty="0" smtClean="0">
                <a:solidFill>
                  <a:schemeClr val="tx1"/>
                </a:solidFill>
              </a:rPr>
              <a:t>Μη θερμικό μέσο για την διεξαγωγή αντιδράσεων</a:t>
            </a:r>
            <a:endParaRPr lang="el-GR" sz="1900" dirty="0">
              <a:solidFill>
                <a:schemeClr val="tx1"/>
              </a:solidFill>
            </a:endParaRPr>
          </a:p>
        </p:txBody>
      </p:sp>
      <p:sp>
        <p:nvSpPr>
          <p:cNvPr id="13" name="12 - Έλλειψη"/>
          <p:cNvSpPr/>
          <p:nvPr/>
        </p:nvSpPr>
        <p:spPr>
          <a:xfrm>
            <a:off x="2357422" y="5000636"/>
            <a:ext cx="2428892" cy="142876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l-GR" sz="1900" dirty="0" smtClean="0">
                <a:solidFill>
                  <a:schemeClr val="tx1"/>
                </a:solidFill>
              </a:rPr>
              <a:t>Επιτάχυνση ρυθμού αντίδρασης</a:t>
            </a:r>
            <a:endParaRPr lang="el-GR" sz="1900" dirty="0">
              <a:solidFill>
                <a:schemeClr val="tx1"/>
              </a:solidFill>
            </a:endParaRPr>
          </a:p>
        </p:txBody>
      </p:sp>
      <p:sp>
        <p:nvSpPr>
          <p:cNvPr id="14" name="13 - Έλλειψη"/>
          <p:cNvSpPr/>
          <p:nvPr/>
        </p:nvSpPr>
        <p:spPr>
          <a:xfrm>
            <a:off x="5929322" y="4929198"/>
            <a:ext cx="2286016" cy="1428760"/>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l-GR" sz="1900" dirty="0" smtClean="0">
                <a:solidFill>
                  <a:schemeClr val="tx1"/>
                </a:solidFill>
              </a:rPr>
              <a:t>Αλλαγές στην ισορροπία της αντίδρασης</a:t>
            </a:r>
            <a:endParaRPr lang="el-GR" sz="1900" dirty="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00034" y="714356"/>
            <a:ext cx="7851648" cy="571504"/>
          </a:xfrm>
        </p:spPr>
        <p:txBody>
          <a:bodyPr>
            <a:normAutofit/>
          </a:bodyPr>
          <a:lstStyle/>
          <a:p>
            <a:pPr algn="ctr"/>
            <a:r>
              <a:rPr lang="en-US" sz="3200" dirty="0" smtClean="0">
                <a:solidFill>
                  <a:schemeClr val="accent2">
                    <a:lumMod val="60000"/>
                    <a:lumOff val="40000"/>
                  </a:schemeClr>
                </a:solidFill>
              </a:rPr>
              <a:t>High - pressure Technique</a:t>
            </a:r>
            <a:endParaRPr lang="el-GR" sz="3200" dirty="0">
              <a:solidFill>
                <a:schemeClr val="accent2">
                  <a:lumMod val="60000"/>
                  <a:lumOff val="40000"/>
                </a:schemeClr>
              </a:solidFill>
            </a:endParaRPr>
          </a:p>
        </p:txBody>
      </p:sp>
      <p:sp>
        <p:nvSpPr>
          <p:cNvPr id="3" name="2 - Υπότιτλος"/>
          <p:cNvSpPr>
            <a:spLocks noGrp="1"/>
          </p:cNvSpPr>
          <p:nvPr>
            <p:ph type="subTitle" idx="1"/>
          </p:nvPr>
        </p:nvSpPr>
        <p:spPr>
          <a:xfrm>
            <a:off x="533400" y="2071678"/>
            <a:ext cx="7854696" cy="3857652"/>
          </a:xfrm>
        </p:spPr>
        <p:txBody>
          <a:bodyPr/>
          <a:lstStyle/>
          <a:p>
            <a:pPr algn="just">
              <a:buFont typeface="Wingdings" pitchFamily="2" charset="2"/>
              <a:buChar char="Ø"/>
            </a:pPr>
            <a:endParaRPr lang="el-GR" dirty="0" smtClean="0"/>
          </a:p>
          <a:p>
            <a:pPr algn="just">
              <a:buFont typeface="Wingdings" pitchFamily="2" charset="2"/>
              <a:buChar char="Ø"/>
            </a:pPr>
            <a:r>
              <a:rPr lang="en-US" dirty="0" smtClean="0"/>
              <a:t>High – pressure  double – </a:t>
            </a:r>
            <a:r>
              <a:rPr lang="en-US" dirty="0" err="1" smtClean="0"/>
              <a:t>quaternization</a:t>
            </a:r>
            <a:endParaRPr lang="el-GR" dirty="0" smtClean="0"/>
          </a:p>
          <a:p>
            <a:pPr algn="just">
              <a:buFont typeface="Wingdings" pitchFamily="2" charset="2"/>
              <a:buChar char="Ø"/>
            </a:pPr>
            <a:endParaRPr lang="el-GR" dirty="0"/>
          </a:p>
        </p:txBody>
      </p:sp>
      <p:pic>
        <p:nvPicPr>
          <p:cNvPr id="1026" name="Picture 2" descr="C:\Users\Anthi\Desktop\cryptand\σύνθεση (+ ιδιότητες)\anthi 1\Νέος φάκελος\Χωρίς τίτλο.png"/>
          <p:cNvPicPr>
            <a:picLocks noChangeAspect="1" noChangeArrowheads="1"/>
          </p:cNvPicPr>
          <p:nvPr/>
        </p:nvPicPr>
        <p:blipFill>
          <a:blip r:embed="rId2"/>
          <a:srcRect/>
          <a:stretch>
            <a:fillRect/>
          </a:stretch>
        </p:blipFill>
        <p:spPr bwMode="auto">
          <a:xfrm>
            <a:off x="500034" y="3357562"/>
            <a:ext cx="8175906" cy="2428892"/>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71472" y="714356"/>
            <a:ext cx="7851648" cy="700078"/>
          </a:xfrm>
        </p:spPr>
        <p:txBody>
          <a:bodyPr>
            <a:normAutofit/>
          </a:bodyPr>
          <a:lstStyle/>
          <a:p>
            <a:pPr algn="ctr"/>
            <a:r>
              <a:rPr lang="el-GR" sz="3200" dirty="0" err="1" smtClean="0">
                <a:solidFill>
                  <a:schemeClr val="accent2">
                    <a:lumMod val="60000"/>
                    <a:lumOff val="40000"/>
                  </a:schemeClr>
                </a:solidFill>
                <a:effectLst/>
              </a:rPr>
              <a:t>Μακροκυκλική</a:t>
            </a:r>
            <a:r>
              <a:rPr lang="el-GR" sz="3200" dirty="0" smtClean="0">
                <a:solidFill>
                  <a:schemeClr val="accent2">
                    <a:lumMod val="60000"/>
                    <a:lumOff val="40000"/>
                  </a:schemeClr>
                </a:solidFill>
                <a:effectLst/>
              </a:rPr>
              <a:t> Ένωση</a:t>
            </a:r>
            <a:endParaRPr lang="el-GR" sz="3200" dirty="0">
              <a:solidFill>
                <a:schemeClr val="accent2">
                  <a:lumMod val="60000"/>
                  <a:lumOff val="40000"/>
                </a:schemeClr>
              </a:solidFill>
              <a:effectLst/>
            </a:endParaRPr>
          </a:p>
        </p:txBody>
      </p:sp>
      <p:sp>
        <p:nvSpPr>
          <p:cNvPr id="3" name="2 - Υπότιτλος"/>
          <p:cNvSpPr>
            <a:spLocks noGrp="1"/>
          </p:cNvSpPr>
          <p:nvPr>
            <p:ph type="subTitle" idx="1"/>
          </p:nvPr>
        </p:nvSpPr>
        <p:spPr>
          <a:xfrm>
            <a:off x="533400" y="1928802"/>
            <a:ext cx="7854696" cy="3643338"/>
          </a:xfrm>
        </p:spPr>
        <p:txBody>
          <a:bodyPr>
            <a:normAutofit fontScale="92500"/>
          </a:bodyPr>
          <a:lstStyle/>
          <a:p>
            <a:pPr algn="just"/>
            <a:r>
              <a:rPr lang="el-GR" dirty="0" smtClean="0"/>
              <a:t>Μία </a:t>
            </a:r>
            <a:r>
              <a:rPr lang="el-GR" dirty="0" err="1" smtClean="0"/>
              <a:t>μακροκυκλική</a:t>
            </a:r>
            <a:r>
              <a:rPr lang="el-GR" dirty="0" smtClean="0"/>
              <a:t> ένωση είναι, όπως ορίζεται από την IUPAC, «ένα κυκλικό </a:t>
            </a:r>
            <a:r>
              <a:rPr lang="el-GR" dirty="0" err="1" smtClean="0"/>
              <a:t>μακρομόριο</a:t>
            </a:r>
            <a:r>
              <a:rPr lang="el-GR" dirty="0" smtClean="0"/>
              <a:t> ή ένα </a:t>
            </a:r>
            <a:r>
              <a:rPr lang="el-GR" dirty="0" err="1" smtClean="0"/>
              <a:t>μακρομοριακό</a:t>
            </a:r>
            <a:r>
              <a:rPr lang="el-GR" dirty="0" smtClean="0"/>
              <a:t> κυκλικό τμήμα ενός μορίου». Στη χημική βιβλιογραφία, οι </a:t>
            </a:r>
            <a:r>
              <a:rPr lang="el-GR" dirty="0" err="1" smtClean="0"/>
              <a:t>μακροκυκλικές</a:t>
            </a:r>
            <a:r>
              <a:rPr lang="el-GR" dirty="0" smtClean="0"/>
              <a:t> ενώσεις περιλαμβάνουν διάφορα μόρια που περιέχουν δακτυλίους από 8 ή περισσότερα άτομα ή 12 ή περισσότερα άτομα. Σε γενικές γραμμές, οι χημικοί συντονισμού ορίζουν ένα </a:t>
            </a:r>
            <a:r>
              <a:rPr lang="el-GR" dirty="0" err="1" smtClean="0"/>
              <a:t>μακροκυκλικό</a:t>
            </a:r>
            <a:r>
              <a:rPr lang="el-GR" dirty="0" smtClean="0"/>
              <a:t> πιο αυστηρά ως ένα κυκλικό μόριο με τρία ή περισσότερα πιθανά άτομα δότη που μπορεί να συντονίζονται προς ένα </a:t>
            </a:r>
            <a:r>
              <a:rPr lang="el-GR" dirty="0" smtClean="0"/>
              <a:t>μεταλλικό </a:t>
            </a:r>
            <a:r>
              <a:rPr lang="el-GR" dirty="0" smtClean="0"/>
              <a:t>κέντρο.</a:t>
            </a:r>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00034" y="714356"/>
            <a:ext cx="7851648" cy="571504"/>
          </a:xfrm>
        </p:spPr>
        <p:txBody>
          <a:bodyPr>
            <a:normAutofit/>
          </a:bodyPr>
          <a:lstStyle/>
          <a:p>
            <a:pPr algn="ctr"/>
            <a:r>
              <a:rPr lang="en-US" sz="3200" dirty="0" smtClean="0">
                <a:solidFill>
                  <a:schemeClr val="accent2">
                    <a:lumMod val="60000"/>
                    <a:lumOff val="40000"/>
                  </a:schemeClr>
                </a:solidFill>
              </a:rPr>
              <a:t>High - pressure Technique</a:t>
            </a:r>
            <a:endParaRPr lang="el-GR" sz="3200" dirty="0">
              <a:solidFill>
                <a:schemeClr val="accent2">
                  <a:lumMod val="60000"/>
                  <a:lumOff val="40000"/>
                </a:schemeClr>
              </a:solidFill>
            </a:endParaRPr>
          </a:p>
        </p:txBody>
      </p:sp>
      <p:pic>
        <p:nvPicPr>
          <p:cNvPr id="2050" name="Picture 2" descr="C:\Users\Anthi\Desktop\cryptand\σύνθεση (+ ιδιότητες)\anthi 1\Νέος φάκελος\1.png"/>
          <p:cNvPicPr>
            <a:picLocks noChangeAspect="1" noChangeArrowheads="1"/>
          </p:cNvPicPr>
          <p:nvPr/>
        </p:nvPicPr>
        <p:blipFill>
          <a:blip r:embed="rId2"/>
          <a:srcRect/>
          <a:stretch>
            <a:fillRect/>
          </a:stretch>
        </p:blipFill>
        <p:spPr bwMode="auto">
          <a:xfrm>
            <a:off x="428596" y="1643050"/>
            <a:ext cx="8216543" cy="1857388"/>
          </a:xfrm>
          <a:prstGeom prst="rect">
            <a:avLst/>
          </a:prstGeom>
          <a:noFill/>
        </p:spPr>
      </p:pic>
      <p:pic>
        <p:nvPicPr>
          <p:cNvPr id="2051" name="Picture 3" descr="C:\Users\Anthi\Desktop\cryptand\σύνθεση (+ ιδιότητες)\anthi 1\Νέος φάκελος\2.png"/>
          <p:cNvPicPr>
            <a:picLocks noChangeAspect="1" noChangeArrowheads="1"/>
          </p:cNvPicPr>
          <p:nvPr/>
        </p:nvPicPr>
        <p:blipFill>
          <a:blip r:embed="rId3"/>
          <a:srcRect/>
          <a:stretch>
            <a:fillRect/>
          </a:stretch>
        </p:blipFill>
        <p:spPr bwMode="auto">
          <a:xfrm>
            <a:off x="1142976" y="3571876"/>
            <a:ext cx="6626577" cy="307181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00034" y="714356"/>
            <a:ext cx="7851648" cy="571504"/>
          </a:xfrm>
        </p:spPr>
        <p:txBody>
          <a:bodyPr>
            <a:normAutofit/>
          </a:bodyPr>
          <a:lstStyle/>
          <a:p>
            <a:pPr algn="ctr"/>
            <a:r>
              <a:rPr lang="en-US" sz="3200" dirty="0" smtClean="0">
                <a:solidFill>
                  <a:schemeClr val="accent2">
                    <a:lumMod val="60000"/>
                    <a:lumOff val="40000"/>
                  </a:schemeClr>
                </a:solidFill>
              </a:rPr>
              <a:t>High - pressure Technique</a:t>
            </a:r>
            <a:endParaRPr lang="el-GR" sz="3200" dirty="0">
              <a:solidFill>
                <a:schemeClr val="accent2">
                  <a:lumMod val="60000"/>
                  <a:lumOff val="40000"/>
                </a:schemeClr>
              </a:solidFill>
            </a:endParaRPr>
          </a:p>
        </p:txBody>
      </p:sp>
      <p:sp>
        <p:nvSpPr>
          <p:cNvPr id="3" name="2 - Υπότιτλος"/>
          <p:cNvSpPr>
            <a:spLocks noGrp="1"/>
          </p:cNvSpPr>
          <p:nvPr>
            <p:ph type="subTitle" idx="1"/>
          </p:nvPr>
        </p:nvSpPr>
        <p:spPr>
          <a:xfrm>
            <a:off x="642910" y="5715016"/>
            <a:ext cx="7854696" cy="785818"/>
          </a:xfrm>
        </p:spPr>
        <p:txBody>
          <a:bodyPr>
            <a:normAutofit fontScale="77500" lnSpcReduction="20000"/>
          </a:bodyPr>
          <a:lstStyle/>
          <a:p>
            <a:r>
              <a:rPr lang="en-US" dirty="0" smtClean="0"/>
              <a:t>High – dilution </a:t>
            </a:r>
            <a:r>
              <a:rPr lang="en-US" b="1" dirty="0" smtClean="0">
                <a:solidFill>
                  <a:schemeClr val="accent2">
                    <a:lumMod val="60000"/>
                    <a:lumOff val="40000"/>
                  </a:schemeClr>
                </a:solidFill>
              </a:rPr>
              <a:t>Vs</a:t>
            </a:r>
            <a:r>
              <a:rPr lang="en-US" dirty="0" smtClean="0"/>
              <a:t> High – pressure double </a:t>
            </a:r>
            <a:r>
              <a:rPr lang="en-US" dirty="0" err="1" smtClean="0"/>
              <a:t>quaternization</a:t>
            </a:r>
            <a:r>
              <a:rPr lang="en-US" dirty="0" smtClean="0"/>
              <a:t> </a:t>
            </a:r>
            <a:r>
              <a:rPr lang="en-US" dirty="0" err="1" smtClean="0"/>
              <a:t>techique</a:t>
            </a:r>
            <a:r>
              <a:rPr lang="en-US" dirty="0" smtClean="0"/>
              <a:t>:</a:t>
            </a:r>
          </a:p>
          <a:p>
            <a:r>
              <a:rPr lang="en-US" dirty="0" smtClean="0"/>
              <a:t>15% </a:t>
            </a:r>
            <a:r>
              <a:rPr lang="en-US" b="1" dirty="0" smtClean="0">
                <a:solidFill>
                  <a:schemeClr val="accent2">
                    <a:lumMod val="60000"/>
                    <a:lumOff val="40000"/>
                  </a:schemeClr>
                </a:solidFill>
              </a:rPr>
              <a:t>Vs</a:t>
            </a:r>
            <a:r>
              <a:rPr lang="en-US" dirty="0" smtClean="0"/>
              <a:t> 87%</a:t>
            </a:r>
            <a:endParaRPr lang="el-GR" dirty="0"/>
          </a:p>
        </p:txBody>
      </p:sp>
      <p:pic>
        <p:nvPicPr>
          <p:cNvPr id="3074" name="Picture 2" descr="C:\Users\Anthi\Desktop\cryptand\σύνθεση (+ ιδιότητες)\anthi 1\Νέος φάκελος\4.png"/>
          <p:cNvPicPr>
            <a:picLocks noChangeAspect="1" noChangeArrowheads="1"/>
          </p:cNvPicPr>
          <p:nvPr/>
        </p:nvPicPr>
        <p:blipFill>
          <a:blip r:embed="rId2"/>
          <a:srcRect/>
          <a:stretch>
            <a:fillRect/>
          </a:stretch>
        </p:blipFill>
        <p:spPr bwMode="auto">
          <a:xfrm>
            <a:off x="857224" y="1571612"/>
            <a:ext cx="7218649" cy="3857652"/>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00034" y="642918"/>
            <a:ext cx="7851648" cy="642942"/>
          </a:xfrm>
        </p:spPr>
        <p:txBody>
          <a:bodyPr>
            <a:normAutofit/>
          </a:bodyPr>
          <a:lstStyle/>
          <a:p>
            <a:pPr algn="ctr"/>
            <a:r>
              <a:rPr lang="en-US" sz="3200" dirty="0" smtClean="0">
                <a:solidFill>
                  <a:schemeClr val="accent2">
                    <a:lumMod val="60000"/>
                    <a:lumOff val="40000"/>
                  </a:schemeClr>
                </a:solidFill>
              </a:rPr>
              <a:t>High - pressure Technique</a:t>
            </a:r>
            <a:endParaRPr lang="el-GR" sz="3200" dirty="0"/>
          </a:p>
        </p:txBody>
      </p:sp>
      <p:sp>
        <p:nvSpPr>
          <p:cNvPr id="3" name="2 - Υπότιτλος"/>
          <p:cNvSpPr>
            <a:spLocks noGrp="1"/>
          </p:cNvSpPr>
          <p:nvPr>
            <p:ph type="subTitle" idx="1"/>
          </p:nvPr>
        </p:nvSpPr>
        <p:spPr>
          <a:xfrm>
            <a:off x="4429124" y="5357826"/>
            <a:ext cx="4173286" cy="785818"/>
          </a:xfrm>
        </p:spPr>
        <p:txBody>
          <a:bodyPr>
            <a:normAutofit/>
          </a:bodyPr>
          <a:lstStyle/>
          <a:p>
            <a:r>
              <a:rPr lang="el-GR" sz="2000" dirty="0" smtClean="0"/>
              <a:t>Ευκολότερη και με μεγαλύτερες αποδόσεις μέθοδος</a:t>
            </a:r>
            <a:endParaRPr lang="el-GR" sz="2000" dirty="0"/>
          </a:p>
        </p:txBody>
      </p:sp>
      <p:pic>
        <p:nvPicPr>
          <p:cNvPr id="4099" name="Picture 3" descr="C:\Users\Anthi\Desktop\cryptand\σύνθεση (+ ιδιότητες)\anthi 1\Νέος φάκελος\5.png"/>
          <p:cNvPicPr>
            <a:picLocks noChangeAspect="1" noChangeArrowheads="1"/>
          </p:cNvPicPr>
          <p:nvPr/>
        </p:nvPicPr>
        <p:blipFill>
          <a:blip r:embed="rId2"/>
          <a:srcRect/>
          <a:stretch>
            <a:fillRect/>
          </a:stretch>
        </p:blipFill>
        <p:spPr bwMode="auto">
          <a:xfrm>
            <a:off x="428596" y="2214554"/>
            <a:ext cx="8267004" cy="2643206"/>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00034" y="642918"/>
            <a:ext cx="7851648" cy="642942"/>
          </a:xfrm>
        </p:spPr>
        <p:txBody>
          <a:bodyPr>
            <a:normAutofit/>
          </a:bodyPr>
          <a:lstStyle/>
          <a:p>
            <a:pPr algn="ctr"/>
            <a:r>
              <a:rPr lang="el-GR" sz="3200" dirty="0" smtClean="0">
                <a:solidFill>
                  <a:schemeClr val="accent2">
                    <a:lumMod val="60000"/>
                    <a:lumOff val="40000"/>
                  </a:schemeClr>
                </a:solidFill>
              </a:rPr>
              <a:t>Ιδιότητες</a:t>
            </a:r>
            <a:endParaRPr lang="el-GR" sz="3200" dirty="0">
              <a:solidFill>
                <a:schemeClr val="accent2">
                  <a:lumMod val="60000"/>
                  <a:lumOff val="40000"/>
                </a:schemeClr>
              </a:solidFill>
            </a:endParaRPr>
          </a:p>
        </p:txBody>
      </p:sp>
      <p:sp>
        <p:nvSpPr>
          <p:cNvPr id="3" name="2 - Υπότιτλος"/>
          <p:cNvSpPr>
            <a:spLocks noGrp="1"/>
          </p:cNvSpPr>
          <p:nvPr>
            <p:ph type="subTitle" idx="1"/>
          </p:nvPr>
        </p:nvSpPr>
        <p:spPr>
          <a:xfrm>
            <a:off x="533400" y="2071678"/>
            <a:ext cx="7854696" cy="3929090"/>
          </a:xfrm>
        </p:spPr>
        <p:txBody>
          <a:bodyPr>
            <a:normAutofit/>
          </a:bodyPr>
          <a:lstStyle/>
          <a:p>
            <a:pPr algn="just"/>
            <a:r>
              <a:rPr lang="el-GR" sz="2000" dirty="0" smtClean="0"/>
              <a:t>Η τρισδιάστατη εσωτερική κοιλότητα ενός </a:t>
            </a:r>
            <a:r>
              <a:rPr lang="en-US" sz="2000" dirty="0" err="1" smtClean="0"/>
              <a:t>cryptand</a:t>
            </a:r>
            <a:r>
              <a:rPr lang="el-GR" sz="2000" dirty="0" smtClean="0"/>
              <a:t> παρέχει μια θέση πρόσδεσης για "</a:t>
            </a:r>
            <a:r>
              <a:rPr lang="el-GR" sz="2000" dirty="0" err="1" smtClean="0"/>
              <a:t>φυλοξενούμενα</a:t>
            </a:r>
            <a:r>
              <a:rPr lang="el-GR" sz="2000" dirty="0" smtClean="0"/>
              <a:t>" ιόντα (</a:t>
            </a:r>
            <a:r>
              <a:rPr lang="el-GR" sz="2000" dirty="0" err="1" smtClean="0"/>
              <a:t>guest</a:t>
            </a:r>
            <a:r>
              <a:rPr lang="el-GR" sz="2000" dirty="0" smtClean="0"/>
              <a:t> </a:t>
            </a:r>
            <a:r>
              <a:rPr lang="el-GR" sz="2000" dirty="0" err="1" smtClean="0"/>
              <a:t>ions</a:t>
            </a:r>
            <a:r>
              <a:rPr lang="el-GR" sz="2000" dirty="0" smtClean="0"/>
              <a:t>). Το συγκρότημα μεταξύ του φιλοξενούμενου κατιόντος και του </a:t>
            </a:r>
            <a:r>
              <a:rPr lang="el-GR" sz="2000" dirty="0" err="1" smtClean="0"/>
              <a:t>cryptand</a:t>
            </a:r>
            <a:r>
              <a:rPr lang="el-GR" sz="2000" dirty="0" smtClean="0"/>
              <a:t> ονομάζεται </a:t>
            </a:r>
            <a:r>
              <a:rPr lang="en-US" sz="2000" dirty="0" err="1" smtClean="0"/>
              <a:t>cryptate</a:t>
            </a:r>
            <a:r>
              <a:rPr lang="el-GR" sz="2000" dirty="0" smtClean="0"/>
              <a:t>. Τα </a:t>
            </a:r>
            <a:r>
              <a:rPr lang="en-US" sz="2000" dirty="0" err="1" smtClean="0"/>
              <a:t>cryptands</a:t>
            </a:r>
            <a:r>
              <a:rPr lang="el-GR" sz="2000" dirty="0" smtClean="0"/>
              <a:t> σχηματίζουν </a:t>
            </a:r>
            <a:r>
              <a:rPr lang="el-GR" sz="2000" dirty="0" err="1" smtClean="0"/>
              <a:t>σύμπλοκα</a:t>
            </a:r>
            <a:r>
              <a:rPr lang="el-GR" sz="2000" dirty="0" smtClean="0"/>
              <a:t> με πολλά «σκληρά κατιόντα" συμπεριλαμβανομένων των ΝΗ</a:t>
            </a:r>
            <a:r>
              <a:rPr lang="el-GR" sz="2000" baseline="-25000" dirty="0" smtClean="0"/>
              <a:t>4</a:t>
            </a:r>
            <a:r>
              <a:rPr lang="el-GR" sz="2000" baseline="30000" dirty="0" smtClean="0"/>
              <a:t>+</a:t>
            </a:r>
            <a:r>
              <a:rPr lang="el-GR" sz="2000" dirty="0" smtClean="0"/>
              <a:t>, </a:t>
            </a:r>
            <a:r>
              <a:rPr lang="el-GR" sz="2000" dirty="0" err="1" smtClean="0"/>
              <a:t>λανθανιδών</a:t>
            </a:r>
            <a:r>
              <a:rPr lang="el-GR" sz="2000" dirty="0" smtClean="0"/>
              <a:t>, αλκαλικών μετάλλων, και μετάλλων αλκαλικών γαιών. Σε αντίθεση με τους τυπικούς αιθέρες στέμματα, τα </a:t>
            </a:r>
            <a:r>
              <a:rPr lang="en-US" sz="2000" dirty="0" err="1" smtClean="0"/>
              <a:t>cryptands</a:t>
            </a:r>
            <a:r>
              <a:rPr lang="el-GR" sz="2000" dirty="0" smtClean="0"/>
              <a:t> δεσμεύουν τα φιλοξενούμενα ιόντα χρησιμοποιώντας τόσο τα άζωτα όσο και τα οξυγόνα δότες. Ο τρισδιάστατος τρόπος ενθυλάκωσης τους, παρέχει κάποια επιλεκτικότητα μεγέθους, επιτρέποντας τις διακρίσεις μεταξύ των κατιόντων αλκαλίων (π.χ. </a:t>
            </a:r>
            <a:r>
              <a:rPr lang="el-GR" sz="2000" dirty="0" err="1" smtClean="0"/>
              <a:t>Na</a:t>
            </a:r>
            <a:r>
              <a:rPr lang="el-GR" sz="2000" baseline="30000" dirty="0" smtClean="0"/>
              <a:t>+</a:t>
            </a:r>
            <a:r>
              <a:rPr lang="el-GR" sz="2000" dirty="0" smtClean="0"/>
              <a:t> έναντι του Κ</a:t>
            </a:r>
            <a:r>
              <a:rPr lang="el-GR" sz="2000" baseline="30000" dirty="0" smtClean="0"/>
              <a:t>+</a:t>
            </a:r>
            <a:r>
              <a:rPr lang="el-GR" sz="2000" dirty="0" smtClean="0"/>
              <a:t>).</a:t>
            </a:r>
          </a:p>
          <a:p>
            <a:pPr algn="just"/>
            <a:endParaRPr lang="el-GR" sz="2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71472" y="642918"/>
            <a:ext cx="7851648" cy="642942"/>
          </a:xfrm>
        </p:spPr>
        <p:txBody>
          <a:bodyPr>
            <a:normAutofit/>
          </a:bodyPr>
          <a:lstStyle/>
          <a:p>
            <a:pPr algn="ctr"/>
            <a:r>
              <a:rPr lang="el-GR" sz="3200" dirty="0" smtClean="0">
                <a:solidFill>
                  <a:schemeClr val="accent2">
                    <a:lumMod val="60000"/>
                    <a:lumOff val="40000"/>
                  </a:schemeClr>
                </a:solidFill>
              </a:rPr>
              <a:t>Εφαρμογές</a:t>
            </a:r>
            <a:endParaRPr lang="el-GR" sz="3200" dirty="0">
              <a:solidFill>
                <a:schemeClr val="accent2">
                  <a:lumMod val="60000"/>
                  <a:lumOff val="40000"/>
                </a:schemeClr>
              </a:solidFill>
            </a:endParaRPr>
          </a:p>
        </p:txBody>
      </p:sp>
      <p:sp>
        <p:nvSpPr>
          <p:cNvPr id="3" name="2 - Υπότιτλος"/>
          <p:cNvSpPr>
            <a:spLocks noGrp="1"/>
          </p:cNvSpPr>
          <p:nvPr>
            <p:ph type="subTitle" idx="1"/>
          </p:nvPr>
        </p:nvSpPr>
        <p:spPr>
          <a:xfrm>
            <a:off x="533400" y="1857364"/>
            <a:ext cx="7854696" cy="4286280"/>
          </a:xfrm>
        </p:spPr>
        <p:txBody>
          <a:bodyPr>
            <a:normAutofit lnSpcReduction="10000"/>
          </a:bodyPr>
          <a:lstStyle/>
          <a:p>
            <a:pPr algn="just">
              <a:buFont typeface="Arial" pitchFamily="34" charset="0"/>
              <a:buChar char="•"/>
            </a:pPr>
            <a:r>
              <a:rPr lang="el-GR" sz="2000" dirty="0" smtClean="0"/>
              <a:t>Προσφέρουν πολύ καλύτερη εκλεκτικότητα και δύναμη (αντοχή) σύνδεσης, σχετικά με άλλα συμπλεκτικά μέσα για </a:t>
            </a:r>
            <a:r>
              <a:rPr lang="el-GR" sz="2000" dirty="0" err="1" smtClean="0"/>
              <a:t>αλκαλιμέταλλα</a:t>
            </a:r>
            <a:r>
              <a:rPr lang="el-GR" sz="2000" dirty="0" smtClean="0"/>
              <a:t> (π.χ. αιθέρες στέμματα)</a:t>
            </a:r>
          </a:p>
          <a:p>
            <a:pPr algn="just">
              <a:buFont typeface="Arial" pitchFamily="34" charset="0"/>
              <a:buChar char="•"/>
            </a:pPr>
            <a:endParaRPr lang="el-GR" sz="2000" dirty="0" smtClean="0"/>
          </a:p>
          <a:p>
            <a:pPr algn="just">
              <a:buFont typeface="Arial" pitchFamily="34" charset="0"/>
              <a:buChar char="•"/>
            </a:pPr>
            <a:r>
              <a:rPr lang="el-GR" sz="2000" dirty="0" smtClean="0"/>
              <a:t>Είναι σε θέση να εξάγουν, τα υπό φυσιολογικές συνθήκες αδιάλυτα άλατα, σε οργανικούς διαλύτες</a:t>
            </a:r>
          </a:p>
          <a:p>
            <a:pPr algn="just">
              <a:buFont typeface="Arial" pitchFamily="34" charset="0"/>
              <a:buChar char="•"/>
            </a:pPr>
            <a:endParaRPr lang="el-GR" sz="2000" dirty="0" smtClean="0"/>
          </a:p>
          <a:p>
            <a:pPr algn="just">
              <a:buFont typeface="Arial" pitchFamily="34" charset="0"/>
              <a:buChar char="•"/>
            </a:pPr>
            <a:r>
              <a:rPr lang="el-GR" sz="2000" dirty="0" smtClean="0"/>
              <a:t>Αυξάνουν την αντιδραστικότητα των ανιόντων σε άλατα, δεδομένου ότι διασπούν αποτελεσματικά ζεύγη ιόντων</a:t>
            </a:r>
          </a:p>
          <a:p>
            <a:pPr algn="just">
              <a:buFont typeface="Arial" pitchFamily="34" charset="0"/>
              <a:buChar char="•"/>
            </a:pPr>
            <a:endParaRPr lang="el-GR" sz="2000" dirty="0" smtClean="0"/>
          </a:p>
          <a:p>
            <a:pPr algn="just">
              <a:buFont typeface="Arial" pitchFamily="34" charset="0"/>
              <a:buChar char="•"/>
            </a:pPr>
            <a:r>
              <a:rPr lang="el-GR" sz="2000" dirty="0" smtClean="0"/>
              <a:t>Μπορούν να χρησιμοποιηθούν ως καταλύτες μεταφοράς φάσης</a:t>
            </a:r>
            <a:r>
              <a:rPr lang="en-US" sz="2000" dirty="0" smtClean="0"/>
              <a:t> (phase transfer catalysts </a:t>
            </a:r>
            <a:r>
              <a:rPr lang="el-GR" sz="2000" dirty="0" smtClean="0"/>
              <a:t>ή </a:t>
            </a:r>
            <a:r>
              <a:rPr lang="en-US" sz="2000" dirty="0" smtClean="0"/>
              <a:t>PTC)</a:t>
            </a:r>
            <a:r>
              <a:rPr lang="el-GR" sz="2000" dirty="0" smtClean="0"/>
              <a:t>, μεταφέροντας ιόντα από τη μία φάση στην άλλη</a:t>
            </a:r>
          </a:p>
          <a:p>
            <a:pPr algn="just"/>
            <a:endParaRPr lang="el-GR" sz="2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00034" y="642918"/>
            <a:ext cx="7851648" cy="642942"/>
          </a:xfrm>
        </p:spPr>
        <p:txBody>
          <a:bodyPr>
            <a:normAutofit/>
          </a:bodyPr>
          <a:lstStyle/>
          <a:p>
            <a:pPr algn="ctr"/>
            <a:r>
              <a:rPr lang="el-GR" sz="3200" dirty="0" smtClean="0">
                <a:solidFill>
                  <a:schemeClr val="accent2">
                    <a:lumMod val="60000"/>
                    <a:lumOff val="40000"/>
                  </a:schemeClr>
                </a:solidFill>
              </a:rPr>
              <a:t>Καταλύτες Μεταφοράς Φάσης (</a:t>
            </a:r>
            <a:r>
              <a:rPr lang="en-US" sz="3200" dirty="0" smtClean="0">
                <a:solidFill>
                  <a:schemeClr val="accent2">
                    <a:lumMod val="60000"/>
                    <a:lumOff val="40000"/>
                  </a:schemeClr>
                </a:solidFill>
              </a:rPr>
              <a:t>PTC</a:t>
            </a:r>
            <a:r>
              <a:rPr lang="el-GR" sz="3200" dirty="0" smtClean="0">
                <a:solidFill>
                  <a:schemeClr val="accent2">
                    <a:lumMod val="60000"/>
                    <a:lumOff val="40000"/>
                  </a:schemeClr>
                </a:solidFill>
              </a:rPr>
              <a:t>)</a:t>
            </a:r>
            <a:endParaRPr lang="el-GR" sz="3200" dirty="0">
              <a:solidFill>
                <a:schemeClr val="accent2">
                  <a:lumMod val="60000"/>
                  <a:lumOff val="40000"/>
                </a:schemeClr>
              </a:solidFill>
            </a:endParaRPr>
          </a:p>
        </p:txBody>
      </p:sp>
      <p:sp>
        <p:nvSpPr>
          <p:cNvPr id="3" name="2 - Υπότιτλος"/>
          <p:cNvSpPr>
            <a:spLocks noGrp="1"/>
          </p:cNvSpPr>
          <p:nvPr>
            <p:ph type="subTitle" idx="1"/>
          </p:nvPr>
        </p:nvSpPr>
        <p:spPr>
          <a:xfrm>
            <a:off x="533400" y="2000240"/>
            <a:ext cx="7854696" cy="4000528"/>
          </a:xfrm>
        </p:spPr>
        <p:txBody>
          <a:bodyPr>
            <a:normAutofit/>
          </a:bodyPr>
          <a:lstStyle/>
          <a:p>
            <a:pPr algn="just">
              <a:buFont typeface="Arial" pitchFamily="34" charset="0"/>
              <a:buChar char="•"/>
            </a:pPr>
            <a:r>
              <a:rPr lang="el-GR" sz="2000" dirty="0" smtClean="0"/>
              <a:t>Είναι μια ειδική μορφή της ετερογενούς κατάλυσης</a:t>
            </a:r>
          </a:p>
          <a:p>
            <a:pPr algn="just">
              <a:buFont typeface="Arial" pitchFamily="34" charset="0"/>
              <a:buChar char="•"/>
            </a:pPr>
            <a:endParaRPr lang="el-GR" sz="2000" dirty="0" smtClean="0"/>
          </a:p>
          <a:p>
            <a:pPr algn="just">
              <a:buFont typeface="Arial" pitchFamily="34" charset="0"/>
              <a:buChar char="•"/>
            </a:pPr>
            <a:r>
              <a:rPr lang="el-GR" sz="2000" dirty="0" smtClean="0"/>
              <a:t>Διευκολύνει τη μετανάστευση ενός αντιδραστηρίου από μία φάση σε μία άλλη φάση, όπου λαμβάνει χώρα αντίδραση</a:t>
            </a:r>
          </a:p>
          <a:p>
            <a:pPr algn="just">
              <a:buFont typeface="Arial" pitchFamily="34" charset="0"/>
              <a:buChar char="•"/>
            </a:pPr>
            <a:endParaRPr lang="el-GR" sz="2000" dirty="0" smtClean="0"/>
          </a:p>
          <a:p>
            <a:pPr algn="just">
              <a:buFont typeface="Arial" pitchFamily="34" charset="0"/>
              <a:buChar char="•"/>
            </a:pPr>
            <a:r>
              <a:rPr lang="el-GR" sz="2000" dirty="0" smtClean="0"/>
              <a:t>Τα ιονικά αντιδραστήρια είναι συχνά διαλυτά σε μία υδατική φάση αλλά αδιάλυτα σε μία οργανική φάση απουσία καταλύτη μεταφοράς φάσεως</a:t>
            </a:r>
          </a:p>
          <a:p>
            <a:pPr algn="just">
              <a:buFont typeface="Arial" pitchFamily="34" charset="0"/>
              <a:buChar char="•"/>
            </a:pPr>
            <a:endParaRPr lang="el-GR" sz="2000" dirty="0" smtClean="0"/>
          </a:p>
          <a:p>
            <a:pPr algn="just">
              <a:buFont typeface="Arial" pitchFamily="34" charset="0"/>
              <a:buChar char="•"/>
            </a:pPr>
            <a:r>
              <a:rPr lang="el-GR" sz="2000" dirty="0" smtClean="0"/>
              <a:t>Οι καταλύτες λειτουργούν σαν ένα απορρυπαντικό για </a:t>
            </a:r>
            <a:r>
              <a:rPr lang="el-GR" sz="2000" dirty="0" err="1" smtClean="0"/>
              <a:t>διαλυτοποίηση</a:t>
            </a:r>
            <a:r>
              <a:rPr lang="el-GR" sz="2000" dirty="0" smtClean="0"/>
              <a:t> των αλάτων στην οργανική φάση</a:t>
            </a:r>
            <a:endParaRPr lang="el-GR" sz="2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Anthi\Desktop\cryptand\εικόνες\images.jpg"/>
          <p:cNvPicPr>
            <a:picLocks noChangeAspect="1" noChangeArrowheads="1"/>
          </p:cNvPicPr>
          <p:nvPr/>
        </p:nvPicPr>
        <p:blipFill>
          <a:blip r:embed="rId2"/>
          <a:srcRect/>
          <a:stretch>
            <a:fillRect/>
          </a:stretch>
        </p:blipFill>
        <p:spPr bwMode="auto">
          <a:xfrm>
            <a:off x="3492002" y="2143116"/>
            <a:ext cx="5295531" cy="4000528"/>
          </a:xfrm>
          <a:prstGeom prst="rect">
            <a:avLst/>
          </a:prstGeom>
          <a:noFill/>
        </p:spPr>
      </p:pic>
      <p:sp>
        <p:nvSpPr>
          <p:cNvPr id="2" name="1 - Τίτλος"/>
          <p:cNvSpPr>
            <a:spLocks noGrp="1"/>
          </p:cNvSpPr>
          <p:nvPr>
            <p:ph type="ctrTitle"/>
          </p:nvPr>
        </p:nvSpPr>
        <p:spPr>
          <a:xfrm>
            <a:off x="571472" y="642918"/>
            <a:ext cx="7851648" cy="642942"/>
          </a:xfrm>
        </p:spPr>
        <p:txBody>
          <a:bodyPr>
            <a:normAutofit/>
          </a:bodyPr>
          <a:lstStyle/>
          <a:p>
            <a:pPr algn="ctr"/>
            <a:r>
              <a:rPr lang="el-GR" sz="3200" dirty="0" smtClean="0">
                <a:solidFill>
                  <a:schemeClr val="accent2">
                    <a:lumMod val="60000"/>
                    <a:lumOff val="40000"/>
                  </a:schemeClr>
                </a:solidFill>
              </a:rPr>
              <a:t>Πλεονεκτήματα </a:t>
            </a:r>
            <a:r>
              <a:rPr lang="en-US" sz="3200" dirty="0" smtClean="0">
                <a:solidFill>
                  <a:schemeClr val="accent2">
                    <a:lumMod val="60000"/>
                    <a:lumOff val="40000"/>
                  </a:schemeClr>
                </a:solidFill>
              </a:rPr>
              <a:t>PTC</a:t>
            </a:r>
            <a:endParaRPr lang="el-GR" sz="3200" dirty="0">
              <a:solidFill>
                <a:schemeClr val="accent2">
                  <a:lumMod val="60000"/>
                  <a:lumOff val="40000"/>
                </a:schemeClr>
              </a:solidFill>
            </a:endParaRPr>
          </a:p>
        </p:txBody>
      </p:sp>
      <p:sp>
        <p:nvSpPr>
          <p:cNvPr id="3" name="2 - Υπότιτλος"/>
          <p:cNvSpPr>
            <a:spLocks noGrp="1"/>
          </p:cNvSpPr>
          <p:nvPr>
            <p:ph type="subTitle" idx="1"/>
          </p:nvPr>
        </p:nvSpPr>
        <p:spPr>
          <a:xfrm>
            <a:off x="500034" y="1785926"/>
            <a:ext cx="3643338" cy="4572032"/>
          </a:xfrm>
        </p:spPr>
        <p:txBody>
          <a:bodyPr>
            <a:normAutofit/>
          </a:bodyPr>
          <a:lstStyle/>
          <a:p>
            <a:pPr algn="l">
              <a:buFont typeface="Arial" pitchFamily="34" charset="0"/>
              <a:buChar char="•"/>
            </a:pPr>
            <a:r>
              <a:rPr lang="el-GR" sz="2000" dirty="0" smtClean="0"/>
              <a:t>Ταχύτερες αντιδράσεις</a:t>
            </a:r>
          </a:p>
          <a:p>
            <a:pPr algn="l">
              <a:buFont typeface="Arial" pitchFamily="34" charset="0"/>
              <a:buChar char="•"/>
            </a:pPr>
            <a:r>
              <a:rPr lang="el-GR" sz="2000" dirty="0" smtClean="0"/>
              <a:t>Υψηλότερες μετατροπές ή αποδόσεις</a:t>
            </a:r>
          </a:p>
          <a:p>
            <a:pPr algn="l">
              <a:buFont typeface="Arial" pitchFamily="34" charset="0"/>
              <a:buChar char="•"/>
            </a:pPr>
            <a:r>
              <a:rPr lang="el-GR" sz="2000" dirty="0" smtClean="0"/>
              <a:t>Παραγωγή λιγότερων παραπροϊόντων</a:t>
            </a:r>
          </a:p>
          <a:p>
            <a:pPr algn="l">
              <a:buFont typeface="Arial" pitchFamily="34" charset="0"/>
              <a:buChar char="•"/>
            </a:pPr>
            <a:r>
              <a:rPr lang="el-GR" sz="2000" dirty="0" smtClean="0"/>
              <a:t>Εξάλειψη της ανάγκης για δαπανηρούς ή επικίνδυνους διαλύτες που θα διαλύσουν όλα τα αντιδραστήρια σε μία φάση</a:t>
            </a:r>
          </a:p>
          <a:p>
            <a:pPr algn="l">
              <a:buFont typeface="Arial" pitchFamily="34" charset="0"/>
              <a:buChar char="•"/>
            </a:pPr>
            <a:r>
              <a:rPr lang="el-GR" sz="2000" dirty="0" smtClean="0"/>
              <a:t>Εξάλειψη της ανάγκης για δαπανηρές πρώτες ύλες</a:t>
            </a:r>
          </a:p>
          <a:p>
            <a:pPr algn="l">
              <a:buFont typeface="Arial" pitchFamily="34" charset="0"/>
              <a:buChar char="•"/>
            </a:pPr>
            <a:r>
              <a:rPr lang="el-GR" sz="2000" dirty="0" smtClean="0"/>
              <a:t>Ελαχιστοποίηση των προβλημάτων αποβλήτων</a:t>
            </a:r>
          </a:p>
          <a:p>
            <a:pPr algn="just"/>
            <a:endParaRPr lang="el-GR" sz="2000" dirty="0"/>
          </a:p>
        </p:txBody>
      </p:sp>
      <p:sp>
        <p:nvSpPr>
          <p:cNvPr id="10" name="9 - TextBox"/>
          <p:cNvSpPr txBox="1"/>
          <p:nvPr/>
        </p:nvSpPr>
        <p:spPr>
          <a:xfrm>
            <a:off x="5072066" y="4000504"/>
            <a:ext cx="184731" cy="369332"/>
          </a:xfrm>
          <a:prstGeom prst="rect">
            <a:avLst/>
          </a:prstGeom>
          <a:noFill/>
        </p:spPr>
        <p:txBody>
          <a:bodyPr wrap="none" rtlCol="0">
            <a:spAutoFit/>
          </a:bodyPr>
          <a:lstStyle/>
          <a:p>
            <a:endParaRPr lang="el-GR" dirty="0"/>
          </a:p>
        </p:txBody>
      </p:sp>
      <p:sp>
        <p:nvSpPr>
          <p:cNvPr id="11" name="10 - TextBox"/>
          <p:cNvSpPr txBox="1"/>
          <p:nvPr/>
        </p:nvSpPr>
        <p:spPr>
          <a:xfrm rot="20826237">
            <a:off x="4237021" y="3141905"/>
            <a:ext cx="4121194" cy="2585323"/>
          </a:xfrm>
          <a:prstGeom prst="rect">
            <a:avLst/>
          </a:prstGeom>
          <a:noFill/>
        </p:spPr>
        <p:txBody>
          <a:bodyPr wrap="square" rtlCol="0">
            <a:spAutoFit/>
          </a:bodyPr>
          <a:lstStyle/>
          <a:p>
            <a:pPr algn="just"/>
            <a:r>
              <a:rPr lang="el-GR" dirty="0" smtClean="0"/>
              <a:t>Δεν περιορίζεται μόνο σε συστήματα με υδρόφιλα και υδρόφοβα αντιδραστήρια. Χρησιμοποιείται και σε αντιδράσεις υγρού/στερεού και υγρού/αερίου, καθώς ένα ή περισσότερα από τα αντιδραστήρια μεταφέρονται σε μια δεύτερη φάση η οποία περιέχει και τα δύο αντιδρώντα.</a:t>
            </a:r>
          </a:p>
          <a:p>
            <a:endParaRPr lang="el-G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00034" y="642918"/>
            <a:ext cx="7851648" cy="642942"/>
          </a:xfrm>
        </p:spPr>
        <p:txBody>
          <a:bodyPr>
            <a:normAutofit/>
          </a:bodyPr>
          <a:lstStyle/>
          <a:p>
            <a:pPr algn="ctr"/>
            <a:r>
              <a:rPr lang="en-US" sz="3200" dirty="0" err="1" smtClean="0">
                <a:solidFill>
                  <a:schemeClr val="accent2">
                    <a:lumMod val="60000"/>
                    <a:lumOff val="40000"/>
                  </a:schemeClr>
                </a:solidFill>
              </a:rPr>
              <a:t>Cryptands</a:t>
            </a:r>
            <a:r>
              <a:rPr lang="el-GR" sz="3200" dirty="0" smtClean="0">
                <a:solidFill>
                  <a:schemeClr val="accent2">
                    <a:lumMod val="60000"/>
                    <a:lumOff val="40000"/>
                  </a:schemeClr>
                </a:solidFill>
              </a:rPr>
              <a:t> ως</a:t>
            </a:r>
            <a:r>
              <a:rPr lang="en-US" sz="3200" dirty="0" smtClean="0">
                <a:solidFill>
                  <a:schemeClr val="accent2">
                    <a:lumMod val="60000"/>
                    <a:lumOff val="40000"/>
                  </a:schemeClr>
                </a:solidFill>
              </a:rPr>
              <a:t> PTC</a:t>
            </a:r>
            <a:endParaRPr lang="el-GR" sz="3200" dirty="0">
              <a:solidFill>
                <a:schemeClr val="accent2">
                  <a:lumMod val="60000"/>
                  <a:lumOff val="40000"/>
                </a:schemeClr>
              </a:solidFill>
            </a:endParaRPr>
          </a:p>
        </p:txBody>
      </p:sp>
      <p:sp>
        <p:nvSpPr>
          <p:cNvPr id="3" name="2 - Υπότιτλος"/>
          <p:cNvSpPr>
            <a:spLocks noGrp="1"/>
          </p:cNvSpPr>
          <p:nvPr>
            <p:ph type="subTitle" idx="1"/>
          </p:nvPr>
        </p:nvSpPr>
        <p:spPr>
          <a:xfrm>
            <a:off x="574956" y="2428868"/>
            <a:ext cx="7854696" cy="3286148"/>
          </a:xfrm>
        </p:spPr>
        <p:txBody>
          <a:bodyPr>
            <a:normAutofit/>
          </a:bodyPr>
          <a:lstStyle/>
          <a:p>
            <a:pPr algn="just">
              <a:buFont typeface="Arial" pitchFamily="34" charset="0"/>
              <a:buChar char="•"/>
            </a:pPr>
            <a:r>
              <a:rPr lang="el-GR" sz="2000" dirty="0" smtClean="0"/>
              <a:t>το ανόργανο αντιδραστήριο, δεν χρειάζεται πλέον να διαλυθεί σε νερό, αλλά μπορεί να χρησιμοποιηθεί ως ένα ξηρό στερεό</a:t>
            </a:r>
          </a:p>
          <a:p>
            <a:pPr algn="just">
              <a:buFont typeface="Arial" pitchFamily="34" charset="0"/>
              <a:buChar char="•"/>
            </a:pPr>
            <a:endParaRPr lang="el-GR" sz="2000" dirty="0" smtClean="0"/>
          </a:p>
          <a:p>
            <a:pPr algn="just">
              <a:buFont typeface="Arial" pitchFamily="34" charset="0"/>
              <a:buChar char="•"/>
            </a:pPr>
            <a:r>
              <a:rPr lang="el-GR" sz="2000" dirty="0" smtClean="0"/>
              <a:t>κατάλυση μεταφοράς φάσης υγρών - στερεών ως εταίρος για την κατάλυση μεταφοράς φάσης υγρών - υγρών.</a:t>
            </a:r>
          </a:p>
          <a:p>
            <a:pPr algn="just">
              <a:buFont typeface="Arial" pitchFamily="34" charset="0"/>
              <a:buChar char="•"/>
            </a:pPr>
            <a:endParaRPr lang="el-GR" sz="2000" dirty="0" smtClean="0"/>
          </a:p>
          <a:p>
            <a:pPr algn="just">
              <a:buFont typeface="Arial" pitchFamily="34" charset="0"/>
              <a:buChar char="•"/>
            </a:pPr>
            <a:r>
              <a:rPr lang="el-GR" sz="2000" dirty="0" smtClean="0"/>
              <a:t>μεταφορά οποιουδήποτε είδους (και όχι μόνο των ανιόντων) από τη μία φάση στην άλλη</a:t>
            </a:r>
            <a:endParaRPr lang="el-GR" sz="2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Anthi\Desktop\cryptand\εικόνες\thank-you.jpg"/>
          <p:cNvPicPr>
            <a:picLocks noChangeAspect="1" noChangeArrowheads="1"/>
          </p:cNvPicPr>
          <p:nvPr/>
        </p:nvPicPr>
        <p:blipFill>
          <a:blip r:embed="rId2"/>
          <a:srcRect/>
          <a:stretch>
            <a:fillRect/>
          </a:stretch>
        </p:blipFill>
        <p:spPr bwMode="auto">
          <a:xfrm>
            <a:off x="1333462" y="1714487"/>
            <a:ext cx="6453248" cy="3871949"/>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00034" y="714356"/>
            <a:ext cx="7851648" cy="771516"/>
          </a:xfrm>
        </p:spPr>
        <p:txBody>
          <a:bodyPr>
            <a:normAutofit/>
          </a:bodyPr>
          <a:lstStyle/>
          <a:p>
            <a:pPr algn="ctr"/>
            <a:r>
              <a:rPr lang="en-US" sz="3200" dirty="0" err="1" smtClean="0">
                <a:solidFill>
                  <a:schemeClr val="accent2">
                    <a:lumMod val="60000"/>
                    <a:lumOff val="40000"/>
                  </a:schemeClr>
                </a:solidFill>
              </a:rPr>
              <a:t>Cryptands</a:t>
            </a:r>
            <a:endParaRPr lang="el-GR" sz="3200" dirty="0">
              <a:solidFill>
                <a:schemeClr val="accent2">
                  <a:lumMod val="60000"/>
                  <a:lumOff val="40000"/>
                </a:schemeClr>
              </a:solidFill>
            </a:endParaRPr>
          </a:p>
        </p:txBody>
      </p:sp>
      <p:sp>
        <p:nvSpPr>
          <p:cNvPr id="3" name="2 - Υπότιτλος"/>
          <p:cNvSpPr>
            <a:spLocks noGrp="1"/>
          </p:cNvSpPr>
          <p:nvPr>
            <p:ph type="subTitle" idx="1"/>
          </p:nvPr>
        </p:nvSpPr>
        <p:spPr>
          <a:xfrm>
            <a:off x="533400" y="1857364"/>
            <a:ext cx="7854696" cy="4071966"/>
          </a:xfrm>
        </p:spPr>
        <p:txBody>
          <a:bodyPr>
            <a:normAutofit fontScale="85000" lnSpcReduction="10000"/>
          </a:bodyPr>
          <a:lstStyle/>
          <a:p>
            <a:pPr algn="just"/>
            <a:r>
              <a:rPr lang="el-GR" dirty="0" smtClean="0"/>
              <a:t>Τα </a:t>
            </a:r>
            <a:r>
              <a:rPr lang="en-US" dirty="0" err="1" smtClean="0"/>
              <a:t>cryptands</a:t>
            </a:r>
            <a:r>
              <a:rPr lang="el-GR" dirty="0" smtClean="0"/>
              <a:t> είναι μοριακές οντότητες, οι οποίες αποτελούνται από τη συναρμολόγηση κυκλικών ή </a:t>
            </a:r>
            <a:r>
              <a:rPr lang="el-GR" dirty="0" err="1" smtClean="0"/>
              <a:t>πολυκυκλικών</a:t>
            </a:r>
            <a:r>
              <a:rPr lang="el-GR" dirty="0" smtClean="0"/>
              <a:t> θέσεων δέσμευσης που συγκρατούνται μεταξύ τους με ομοιοπολικούς δεσμούς. Καθορίζουν μία μοριακή κοιλότητα με τέτοιο τρόπο που να δεσμεύει (και επομένως να κρύβει στην κοιλότητα), μία άλλη μοριακή οντότητα, τον επισκέπτη [(</a:t>
            </a:r>
            <a:r>
              <a:rPr lang="en-US" dirty="0" smtClean="0"/>
              <a:t>guest</a:t>
            </a:r>
            <a:r>
              <a:rPr lang="el-GR" dirty="0" smtClean="0"/>
              <a:t>), μπορεί να είναι ανιόν, κατιόν ή ουδέτερο μόριο], πολύ </a:t>
            </a:r>
            <a:r>
              <a:rPr lang="el-GR" dirty="0" smtClean="0"/>
              <a:t>ισχυρότερα </a:t>
            </a:r>
            <a:r>
              <a:rPr lang="el-GR" dirty="0" smtClean="0"/>
              <a:t>από ότι θα έκαναν τα μέρη της διάταξης ξεχωριστά. Το προϊόν προσθήκης που προκύπτει λέγεται </a:t>
            </a:r>
            <a:r>
              <a:rPr lang="en-US" dirty="0" err="1" smtClean="0"/>
              <a:t>cryptate</a:t>
            </a:r>
            <a:r>
              <a:rPr lang="el-GR" dirty="0" smtClean="0"/>
              <a:t>. Ο όρος περιορίζεται σε κυκλικές και </a:t>
            </a:r>
            <a:r>
              <a:rPr lang="el-GR" dirty="0" err="1" smtClean="0"/>
              <a:t>πολυκυκλικές</a:t>
            </a:r>
            <a:r>
              <a:rPr lang="el-GR" dirty="0" smtClean="0"/>
              <a:t> μοριακές οντότητες. </a:t>
            </a:r>
          </a:p>
          <a:p>
            <a:pPr algn="just"/>
            <a:r>
              <a:rPr lang="el-GR" dirty="0" smtClean="0"/>
              <a:t>Τα </a:t>
            </a:r>
            <a:r>
              <a:rPr lang="en-US" dirty="0" err="1" smtClean="0"/>
              <a:t>cryptands</a:t>
            </a:r>
            <a:r>
              <a:rPr lang="el-GR" dirty="0" smtClean="0"/>
              <a:t> χρησιμοποιούνται στη σύνθεση άλλων μορίων και έχουν σημαντικό βιολογικό ρόλο.</a:t>
            </a: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00034" y="714356"/>
            <a:ext cx="7851648" cy="714380"/>
          </a:xfrm>
        </p:spPr>
        <p:txBody>
          <a:bodyPr>
            <a:normAutofit/>
          </a:bodyPr>
          <a:lstStyle/>
          <a:p>
            <a:pPr algn="ctr"/>
            <a:r>
              <a:rPr lang="el-GR" sz="3200" dirty="0" smtClean="0">
                <a:solidFill>
                  <a:schemeClr val="accent2">
                    <a:lumMod val="60000"/>
                    <a:lumOff val="40000"/>
                  </a:schemeClr>
                </a:solidFill>
              </a:rPr>
              <a:t>Δομή</a:t>
            </a:r>
            <a:endParaRPr lang="el-GR" sz="3200" dirty="0">
              <a:solidFill>
                <a:schemeClr val="accent2">
                  <a:lumMod val="60000"/>
                  <a:lumOff val="40000"/>
                </a:schemeClr>
              </a:solidFill>
            </a:endParaRPr>
          </a:p>
        </p:txBody>
      </p:sp>
      <p:sp>
        <p:nvSpPr>
          <p:cNvPr id="3" name="2 - Υπότιτλος"/>
          <p:cNvSpPr>
            <a:spLocks noGrp="1"/>
          </p:cNvSpPr>
          <p:nvPr>
            <p:ph type="subTitle" idx="1"/>
          </p:nvPr>
        </p:nvSpPr>
        <p:spPr>
          <a:xfrm>
            <a:off x="857224" y="4357694"/>
            <a:ext cx="7530872" cy="1785950"/>
          </a:xfrm>
        </p:spPr>
        <p:txBody>
          <a:bodyPr>
            <a:noAutofit/>
          </a:bodyPr>
          <a:lstStyle/>
          <a:p>
            <a:pPr algn="ctr"/>
            <a:r>
              <a:rPr lang="en-US" sz="2000" dirty="0" smtClean="0"/>
              <a:t>N[CH2CH2OCH2CH2OCH2CH2]3N</a:t>
            </a:r>
            <a:endParaRPr lang="el-GR" sz="2000" dirty="0" smtClean="0"/>
          </a:p>
          <a:p>
            <a:pPr algn="ctr"/>
            <a:r>
              <a:rPr lang="el-GR" sz="2000" dirty="0" smtClean="0"/>
              <a:t>IUPAC: </a:t>
            </a:r>
            <a:r>
              <a:rPr lang="en-US" sz="2000" dirty="0" smtClean="0"/>
              <a:t>1,10-diaza-4,7,13,16,21,24-hexaoxabicyclo[8.8.8]</a:t>
            </a:r>
            <a:r>
              <a:rPr lang="en-US" sz="2000" dirty="0" err="1" smtClean="0"/>
              <a:t>hexacosane</a:t>
            </a:r>
            <a:endParaRPr lang="el-GR" sz="2000" dirty="0" smtClean="0"/>
          </a:p>
          <a:p>
            <a:pPr algn="ctr"/>
            <a:r>
              <a:rPr lang="el-GR" sz="2000" dirty="0" smtClean="0"/>
              <a:t>ή</a:t>
            </a:r>
            <a:endParaRPr lang="en-US" sz="2000" dirty="0" smtClean="0"/>
          </a:p>
          <a:p>
            <a:pPr algn="ctr"/>
            <a:r>
              <a:rPr lang="el-GR" sz="2000" dirty="0" smtClean="0"/>
              <a:t>[2.2.2] </a:t>
            </a:r>
            <a:r>
              <a:rPr lang="en-US" sz="2000" dirty="0" err="1" smtClean="0"/>
              <a:t>cryptand</a:t>
            </a:r>
            <a:endParaRPr lang="el-GR" sz="2000" dirty="0"/>
          </a:p>
        </p:txBody>
      </p:sp>
      <p:pic>
        <p:nvPicPr>
          <p:cNvPr id="1026" name="Picture 2" descr="C:\Users\Anthi\Desktop\cryptand\εικόνες\Cryptand-2.2.2-.png"/>
          <p:cNvPicPr>
            <a:picLocks noChangeAspect="1" noChangeArrowheads="1"/>
          </p:cNvPicPr>
          <p:nvPr/>
        </p:nvPicPr>
        <p:blipFill>
          <a:blip r:embed="rId3"/>
          <a:srcRect/>
          <a:stretch>
            <a:fillRect/>
          </a:stretch>
        </p:blipFill>
        <p:spPr bwMode="auto">
          <a:xfrm>
            <a:off x="2714612" y="1857364"/>
            <a:ext cx="3669872" cy="2214578"/>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00034" y="714356"/>
            <a:ext cx="7851648" cy="714380"/>
          </a:xfrm>
        </p:spPr>
        <p:txBody>
          <a:bodyPr>
            <a:normAutofit/>
          </a:bodyPr>
          <a:lstStyle/>
          <a:p>
            <a:pPr algn="ctr"/>
            <a:r>
              <a:rPr lang="el-GR" sz="3200" dirty="0" smtClean="0">
                <a:solidFill>
                  <a:schemeClr val="accent2">
                    <a:lumMod val="60000"/>
                    <a:lumOff val="40000"/>
                  </a:schemeClr>
                </a:solidFill>
              </a:rPr>
              <a:t>Σύνθεση</a:t>
            </a:r>
            <a:endParaRPr lang="el-GR" sz="3200" dirty="0">
              <a:solidFill>
                <a:schemeClr val="accent2">
                  <a:lumMod val="60000"/>
                  <a:lumOff val="40000"/>
                </a:schemeClr>
              </a:solidFill>
            </a:endParaRPr>
          </a:p>
        </p:txBody>
      </p:sp>
      <p:sp>
        <p:nvSpPr>
          <p:cNvPr id="3" name="2 - Υπότιτλος"/>
          <p:cNvSpPr>
            <a:spLocks noGrp="1"/>
          </p:cNvSpPr>
          <p:nvPr>
            <p:ph type="subTitle" idx="1"/>
          </p:nvPr>
        </p:nvSpPr>
        <p:spPr>
          <a:xfrm>
            <a:off x="533400" y="2214554"/>
            <a:ext cx="7854696" cy="3857652"/>
          </a:xfrm>
        </p:spPr>
        <p:txBody>
          <a:bodyPr/>
          <a:lstStyle/>
          <a:p>
            <a:pPr algn="ctr"/>
            <a:r>
              <a:rPr lang="el-GR" dirty="0" smtClean="0"/>
              <a:t>2 τρόποι</a:t>
            </a:r>
          </a:p>
          <a:p>
            <a:pPr algn="ctr"/>
            <a:endParaRPr lang="el-GR" dirty="0" smtClean="0"/>
          </a:p>
          <a:p>
            <a:pPr algn="ctr"/>
            <a:endParaRPr lang="el-GR" dirty="0" smtClean="0"/>
          </a:p>
          <a:p>
            <a:pPr algn="just"/>
            <a:endParaRPr lang="el-GR" dirty="0" smtClean="0"/>
          </a:p>
        </p:txBody>
      </p:sp>
      <p:cxnSp>
        <p:nvCxnSpPr>
          <p:cNvPr id="5" name="4 - Ευθύγραμμο βέλος σύνδεσης"/>
          <p:cNvCxnSpPr/>
          <p:nvPr/>
        </p:nvCxnSpPr>
        <p:spPr>
          <a:xfrm rot="5400000">
            <a:off x="3071802" y="2714620"/>
            <a:ext cx="928694" cy="928694"/>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0" name="9 - Ευθύγραμμο βέλος σύνδεσης"/>
          <p:cNvCxnSpPr/>
          <p:nvPr/>
        </p:nvCxnSpPr>
        <p:spPr>
          <a:xfrm>
            <a:off x="4786314" y="2714620"/>
            <a:ext cx="1000132" cy="928694"/>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
        <p:nvSpPr>
          <p:cNvPr id="12" name="11 - Έλλειψη"/>
          <p:cNvSpPr/>
          <p:nvPr/>
        </p:nvSpPr>
        <p:spPr>
          <a:xfrm>
            <a:off x="857224" y="3714752"/>
            <a:ext cx="3286148" cy="2071702"/>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dirty="0" smtClean="0">
                <a:solidFill>
                  <a:schemeClr val="tx1"/>
                </a:solidFill>
              </a:rPr>
              <a:t>High dilution technique</a:t>
            </a:r>
            <a:endParaRPr lang="el-GR" sz="2400" dirty="0">
              <a:solidFill>
                <a:schemeClr val="tx1"/>
              </a:solidFill>
            </a:endParaRPr>
          </a:p>
        </p:txBody>
      </p:sp>
      <p:sp>
        <p:nvSpPr>
          <p:cNvPr id="13" name="12 - Έλλειψη"/>
          <p:cNvSpPr/>
          <p:nvPr/>
        </p:nvSpPr>
        <p:spPr>
          <a:xfrm>
            <a:off x="5072066" y="3643314"/>
            <a:ext cx="3286148" cy="2071702"/>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dirty="0" smtClean="0">
                <a:solidFill>
                  <a:schemeClr val="tx1"/>
                </a:solidFill>
              </a:rPr>
              <a:t>High pressure technique</a:t>
            </a:r>
            <a:endParaRPr lang="el-GR" sz="2400"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00034" y="714356"/>
            <a:ext cx="7851648" cy="714380"/>
          </a:xfrm>
        </p:spPr>
        <p:txBody>
          <a:bodyPr>
            <a:normAutofit/>
          </a:bodyPr>
          <a:lstStyle/>
          <a:p>
            <a:pPr algn="ctr"/>
            <a:r>
              <a:rPr lang="el-GR" sz="3200" dirty="0" smtClean="0">
                <a:solidFill>
                  <a:schemeClr val="accent2">
                    <a:lumMod val="60000"/>
                    <a:lumOff val="40000"/>
                  </a:schemeClr>
                </a:solidFill>
              </a:rPr>
              <a:t>Σύνθεση</a:t>
            </a:r>
            <a:endParaRPr lang="el-GR" sz="3200" dirty="0">
              <a:solidFill>
                <a:schemeClr val="accent2">
                  <a:lumMod val="60000"/>
                  <a:lumOff val="40000"/>
                </a:schemeClr>
              </a:solidFill>
            </a:endParaRPr>
          </a:p>
        </p:txBody>
      </p:sp>
      <p:sp>
        <p:nvSpPr>
          <p:cNvPr id="5" name="4 - Θέση περιεχομένου"/>
          <p:cNvSpPr>
            <a:spLocks noGrp="1"/>
          </p:cNvSpPr>
          <p:nvPr>
            <p:ph type="subTitle" idx="1"/>
          </p:nvPr>
        </p:nvSpPr>
        <p:spPr>
          <a:xfrm>
            <a:off x="428596" y="1785926"/>
            <a:ext cx="8388128" cy="4500594"/>
          </a:xfrm>
        </p:spPr>
        <p:txBody>
          <a:bodyPr>
            <a:normAutofit fontScale="85000" lnSpcReduction="20000"/>
          </a:bodyPr>
          <a:lstStyle/>
          <a:p>
            <a:pPr algn="just">
              <a:buFont typeface="Arial" pitchFamily="34" charset="0"/>
              <a:buChar char="•"/>
            </a:pPr>
            <a:endParaRPr lang="el-GR" dirty="0" smtClean="0"/>
          </a:p>
          <a:p>
            <a:pPr algn="just">
              <a:buFont typeface="Arial" pitchFamily="34" charset="0"/>
              <a:buChar char="•"/>
            </a:pPr>
            <a:r>
              <a:rPr lang="el-GR" dirty="0" smtClean="0"/>
              <a:t>Το πρώτο </a:t>
            </a:r>
            <a:r>
              <a:rPr lang="en-US" dirty="0" err="1" smtClean="0"/>
              <a:t>cryptand</a:t>
            </a:r>
            <a:r>
              <a:rPr lang="en-US" dirty="0" smtClean="0"/>
              <a:t> </a:t>
            </a:r>
            <a:r>
              <a:rPr lang="el-GR" dirty="0" smtClean="0"/>
              <a:t> παρασκευάστηκε το 1968 από τον </a:t>
            </a:r>
            <a:r>
              <a:rPr lang="el-GR" dirty="0" err="1" smtClean="0"/>
              <a:t>Lehn</a:t>
            </a:r>
            <a:r>
              <a:rPr lang="el-GR" dirty="0" smtClean="0"/>
              <a:t> και τους συναδέλφους του</a:t>
            </a:r>
            <a:endParaRPr lang="en-US" dirty="0" smtClean="0"/>
          </a:p>
          <a:p>
            <a:pPr algn="just">
              <a:buFont typeface="Arial" pitchFamily="34" charset="0"/>
              <a:buChar char="•"/>
            </a:pPr>
            <a:r>
              <a:rPr lang="el-GR" dirty="0" smtClean="0"/>
              <a:t>Αρκετά χρονοβόρα σύνθεση πολλών βημάτων</a:t>
            </a:r>
          </a:p>
          <a:p>
            <a:pPr algn="just">
              <a:buFont typeface="Arial" pitchFamily="34" charset="0"/>
              <a:buChar char="•"/>
            </a:pPr>
            <a:r>
              <a:rPr lang="el-GR" dirty="0" smtClean="0"/>
              <a:t>Απαίτηση ενός κρίσιμου βήματος αναγωγής του </a:t>
            </a:r>
            <a:r>
              <a:rPr lang="el-GR" dirty="0" err="1" smtClean="0"/>
              <a:t>μακροκυκλικού</a:t>
            </a:r>
            <a:r>
              <a:rPr lang="el-GR" dirty="0" smtClean="0"/>
              <a:t> </a:t>
            </a:r>
            <a:r>
              <a:rPr lang="el-GR" dirty="0" err="1" smtClean="0"/>
              <a:t>διαμιδίου</a:t>
            </a:r>
            <a:endParaRPr lang="el-GR" dirty="0" smtClean="0"/>
          </a:p>
          <a:p>
            <a:pPr algn="just">
              <a:buFont typeface="Arial" pitchFamily="34" charset="0"/>
              <a:buChar char="•"/>
            </a:pPr>
            <a:r>
              <a:rPr lang="el-GR" dirty="0" smtClean="0"/>
              <a:t>Σύνθεση με αντίδραση 2, 3, ή 5 μορίων που προέρχονται από δύο διαφορετικές εναρκτήριες ενώσεις.  Στο στάδιο </a:t>
            </a:r>
            <a:r>
              <a:rPr lang="el-GR" dirty="0" err="1" smtClean="0"/>
              <a:t>κυκλοσυμπύκνωσης</a:t>
            </a:r>
            <a:r>
              <a:rPr lang="el-GR" dirty="0" smtClean="0"/>
              <a:t>, τα μόρια αντιδρούν σε αναλογίες 1: 1, 2: 1, ή 3: 2 για να σχηματίσουν 2, 4, ή 6 νέα ομόλογα</a:t>
            </a:r>
          </a:p>
          <a:p>
            <a:pPr algn="just">
              <a:buFont typeface="Arial" pitchFamily="34" charset="0"/>
              <a:buChar char="•"/>
            </a:pPr>
            <a:r>
              <a:rPr lang="el-GR" dirty="0" smtClean="0"/>
              <a:t>Αρχικές ενώσεις: </a:t>
            </a:r>
            <a:r>
              <a:rPr lang="el-GR" dirty="0" err="1" smtClean="0"/>
              <a:t>διαζα</a:t>
            </a:r>
            <a:r>
              <a:rPr lang="el-GR" dirty="0" smtClean="0"/>
              <a:t>-στέμματα με ελεύθερες ΝΗ λειτουργικές ομάδες, Ν-μεθυλιωμένα </a:t>
            </a:r>
            <a:r>
              <a:rPr lang="el-GR" dirty="0" err="1" smtClean="0"/>
              <a:t>διαζα</a:t>
            </a:r>
            <a:r>
              <a:rPr lang="el-GR" dirty="0" smtClean="0"/>
              <a:t>-στέμματα, γραμμικά </a:t>
            </a:r>
            <a:r>
              <a:rPr lang="el-GR" dirty="0" err="1" smtClean="0"/>
              <a:t>διαζα</a:t>
            </a:r>
            <a:r>
              <a:rPr lang="el-GR" dirty="0" smtClean="0"/>
              <a:t>-στέμματα με μία λειτουργική ομάδα όπως </a:t>
            </a:r>
            <a:r>
              <a:rPr lang="el-GR" dirty="0" err="1" smtClean="0"/>
              <a:t>αμίνη</a:t>
            </a:r>
            <a:r>
              <a:rPr lang="el-GR" dirty="0" smtClean="0"/>
              <a:t>, υδροξύλιο στο άκρο του κάθε γραμμικού </a:t>
            </a:r>
            <a:r>
              <a:rPr lang="el-GR" dirty="0" err="1" smtClean="0"/>
              <a:t>υποκαταστάτη</a:t>
            </a:r>
            <a:r>
              <a:rPr lang="el-GR" dirty="0" smtClean="0"/>
              <a:t>, </a:t>
            </a:r>
            <a:r>
              <a:rPr lang="el-GR" dirty="0" err="1" smtClean="0"/>
              <a:t>tripoids</a:t>
            </a:r>
            <a:r>
              <a:rPr lang="el-GR" dirty="0" smtClean="0"/>
              <a:t> (τρις-</a:t>
            </a:r>
            <a:r>
              <a:rPr lang="el-GR" dirty="0" err="1" smtClean="0"/>
              <a:t>functionalized</a:t>
            </a:r>
            <a:r>
              <a:rPr lang="el-GR" dirty="0" smtClean="0"/>
              <a:t> </a:t>
            </a:r>
            <a:r>
              <a:rPr lang="el-GR" dirty="0" err="1" smtClean="0"/>
              <a:t>αμίνες</a:t>
            </a:r>
            <a:r>
              <a:rPr lang="el-GR" dirty="0" smtClean="0"/>
              <a:t>) ή γραμμικές ενώσεις</a:t>
            </a:r>
          </a:p>
          <a:p>
            <a:pPr algn="just"/>
            <a:endParaRPr lang="el-GR" dirty="0" smtClean="0"/>
          </a:p>
          <a:p>
            <a:pPr algn="just">
              <a:buFont typeface="Arial" pitchFamily="34" charset="0"/>
              <a:buChar char="•"/>
            </a:pP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Εικόνα"/>
          <p:cNvPicPr/>
          <p:nvPr/>
        </p:nvPicPr>
        <p:blipFill>
          <a:blip r:embed="rId3"/>
          <a:srcRect/>
          <a:stretch>
            <a:fillRect/>
          </a:stretch>
        </p:blipFill>
        <p:spPr bwMode="auto">
          <a:xfrm>
            <a:off x="1928794" y="1071546"/>
            <a:ext cx="5500726" cy="5357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00034" y="714356"/>
            <a:ext cx="7851648" cy="642942"/>
          </a:xfrm>
        </p:spPr>
        <p:txBody>
          <a:bodyPr>
            <a:normAutofit/>
          </a:bodyPr>
          <a:lstStyle/>
          <a:p>
            <a:pPr algn="ctr"/>
            <a:r>
              <a:rPr lang="en-US" sz="3200" dirty="0" smtClean="0">
                <a:solidFill>
                  <a:schemeClr val="accent2">
                    <a:lumMod val="60000"/>
                    <a:lumOff val="40000"/>
                  </a:schemeClr>
                </a:solidFill>
              </a:rPr>
              <a:t>High – dilution Technique</a:t>
            </a:r>
            <a:endParaRPr lang="el-GR" sz="3200" dirty="0">
              <a:solidFill>
                <a:schemeClr val="accent2">
                  <a:lumMod val="60000"/>
                  <a:lumOff val="40000"/>
                </a:schemeClr>
              </a:solidFill>
            </a:endParaRPr>
          </a:p>
        </p:txBody>
      </p:sp>
      <p:sp>
        <p:nvSpPr>
          <p:cNvPr id="3" name="2 - Υπότιτλος"/>
          <p:cNvSpPr>
            <a:spLocks noGrp="1"/>
          </p:cNvSpPr>
          <p:nvPr>
            <p:ph type="subTitle" idx="1"/>
          </p:nvPr>
        </p:nvSpPr>
        <p:spPr>
          <a:xfrm>
            <a:off x="533400" y="2285992"/>
            <a:ext cx="7854696" cy="3643338"/>
          </a:xfrm>
        </p:spPr>
        <p:txBody>
          <a:bodyPr/>
          <a:lstStyle/>
          <a:p>
            <a:pPr algn="just">
              <a:buFont typeface="Arial" pitchFamily="34" charset="0"/>
              <a:buChar char="•"/>
            </a:pPr>
            <a:endParaRPr lang="el-GR" dirty="0" smtClean="0"/>
          </a:p>
          <a:p>
            <a:pPr algn="just">
              <a:buFont typeface="Arial" pitchFamily="34" charset="0"/>
              <a:buChar char="•"/>
            </a:pPr>
            <a:r>
              <a:rPr lang="en-US" dirty="0" smtClean="0"/>
              <a:t>Σ</a:t>
            </a:r>
            <a:r>
              <a:rPr lang="el-GR" dirty="0" err="1" smtClean="0"/>
              <a:t>ύνθεση</a:t>
            </a:r>
            <a:r>
              <a:rPr lang="el-GR" dirty="0" smtClean="0"/>
              <a:t> με 1:1 </a:t>
            </a:r>
            <a:r>
              <a:rPr lang="el-GR" dirty="0" err="1" smtClean="0"/>
              <a:t>κυκλοσυμπύκνωση</a:t>
            </a:r>
            <a:endParaRPr lang="el-GR" dirty="0" smtClean="0"/>
          </a:p>
          <a:p>
            <a:pPr algn="just">
              <a:buFont typeface="Arial" pitchFamily="34" charset="0"/>
              <a:buChar char="•"/>
            </a:pPr>
            <a:endParaRPr lang="el-GR" dirty="0" smtClean="0"/>
          </a:p>
          <a:p>
            <a:pPr algn="just">
              <a:buFont typeface="Arial" pitchFamily="34" charset="0"/>
              <a:buChar char="•"/>
            </a:pPr>
            <a:r>
              <a:rPr lang="el-GR" dirty="0" smtClean="0"/>
              <a:t>Σύνθεση με 2:1 </a:t>
            </a:r>
            <a:r>
              <a:rPr lang="el-GR" dirty="0" err="1" smtClean="0"/>
              <a:t>κυκλοσυμπύκνωση</a:t>
            </a:r>
            <a:endParaRPr lang="el-GR" dirty="0" smtClean="0"/>
          </a:p>
          <a:p>
            <a:pPr algn="just">
              <a:buFont typeface="Arial" pitchFamily="34" charset="0"/>
              <a:buChar char="•"/>
            </a:pPr>
            <a:endParaRPr lang="el-GR" dirty="0" smtClean="0"/>
          </a:p>
          <a:p>
            <a:pPr algn="just">
              <a:buFont typeface="Arial" pitchFamily="34" charset="0"/>
              <a:buChar char="•"/>
            </a:pPr>
            <a:r>
              <a:rPr lang="el-GR" dirty="0" smtClean="0"/>
              <a:t>Σύνθεση με 3:2 </a:t>
            </a:r>
            <a:r>
              <a:rPr lang="el-GR" dirty="0" err="1" smtClean="0"/>
              <a:t>κυκλοσυμπύκνωση</a:t>
            </a:r>
            <a:endParaRPr lang="en-US" dirty="0" smtClean="0"/>
          </a:p>
          <a:p>
            <a:pPr algn="just"/>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00034" y="714356"/>
            <a:ext cx="7851648" cy="642942"/>
          </a:xfrm>
        </p:spPr>
        <p:txBody>
          <a:bodyPr>
            <a:normAutofit/>
          </a:bodyPr>
          <a:lstStyle/>
          <a:p>
            <a:pPr algn="ctr"/>
            <a:r>
              <a:rPr lang="el-GR" sz="3200" dirty="0" smtClean="0">
                <a:solidFill>
                  <a:schemeClr val="accent2">
                    <a:lumMod val="60000"/>
                    <a:lumOff val="40000"/>
                  </a:schemeClr>
                </a:solidFill>
              </a:rPr>
              <a:t>Σύνθεση με 1:1 </a:t>
            </a:r>
            <a:r>
              <a:rPr lang="el-GR" sz="3200" dirty="0" err="1" smtClean="0">
                <a:solidFill>
                  <a:schemeClr val="accent2">
                    <a:lumMod val="60000"/>
                    <a:lumOff val="40000"/>
                  </a:schemeClr>
                </a:solidFill>
              </a:rPr>
              <a:t>κυκλοσυμπύκνωση</a:t>
            </a:r>
            <a:endParaRPr lang="el-GR" sz="3200" dirty="0">
              <a:solidFill>
                <a:schemeClr val="accent2">
                  <a:lumMod val="60000"/>
                  <a:lumOff val="40000"/>
                </a:schemeClr>
              </a:solidFill>
            </a:endParaRPr>
          </a:p>
        </p:txBody>
      </p:sp>
      <p:pic>
        <p:nvPicPr>
          <p:cNvPr id="5" name="4 - Εικόνα"/>
          <p:cNvPicPr/>
          <p:nvPr/>
        </p:nvPicPr>
        <p:blipFill>
          <a:blip r:embed="rId2"/>
          <a:srcRect/>
          <a:stretch>
            <a:fillRect/>
          </a:stretch>
        </p:blipFill>
        <p:spPr bwMode="auto">
          <a:xfrm>
            <a:off x="1357290" y="2143116"/>
            <a:ext cx="6357982" cy="40005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Προσαρμοσμένος 2">
      <a:dk1>
        <a:sysClr val="windowText" lastClr="000000"/>
      </a:dk1>
      <a:lt1>
        <a:sysClr val="window" lastClr="FFFFFF"/>
      </a:lt1>
      <a:dk2>
        <a:srgbClr val="323232"/>
      </a:dk2>
      <a:lt2>
        <a:srgbClr val="E3DED1"/>
      </a:lt2>
      <a:accent1>
        <a:srgbClr val="F07F09"/>
      </a:accent1>
      <a:accent2>
        <a:srgbClr val="C00000"/>
      </a:accent2>
      <a:accent3>
        <a:srgbClr val="1B587C"/>
      </a:accent3>
      <a:accent4>
        <a:srgbClr val="4E8542"/>
      </a:accent4>
      <a:accent5>
        <a:srgbClr val="604878"/>
      </a:accent5>
      <a:accent6>
        <a:srgbClr val="FFFF00"/>
      </a:accent6>
      <a:hlink>
        <a:srgbClr val="6B9F25"/>
      </a:hlink>
      <a:folHlink>
        <a:srgbClr val="B26B02"/>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1830</TotalTime>
  <Words>860</Words>
  <Application>Microsoft Office PowerPoint</Application>
  <PresentationFormat>Προβολή στην οθόνη (4:3)</PresentationFormat>
  <Paragraphs>103</Paragraphs>
  <Slides>28</Slides>
  <Notes>7</Notes>
  <HiddenSlides>0</HiddenSlides>
  <MMClips>0</MMClips>
  <ScaleCrop>false</ScaleCrop>
  <HeadingPairs>
    <vt:vector size="4" baseType="variant">
      <vt:variant>
        <vt:lpstr>Θέμα</vt:lpstr>
      </vt:variant>
      <vt:variant>
        <vt:i4>1</vt:i4>
      </vt:variant>
      <vt:variant>
        <vt:lpstr>Τίτλοι διαφανειών</vt:lpstr>
      </vt:variant>
      <vt:variant>
        <vt:i4>28</vt:i4>
      </vt:variant>
    </vt:vector>
  </HeadingPairs>
  <TitlesOfParts>
    <vt:vector size="29" baseType="lpstr">
      <vt:lpstr>Ροή</vt:lpstr>
      <vt:lpstr>Χημεία Μακροκυκλικών Συστημάτων</vt:lpstr>
      <vt:lpstr>Μακροκυκλική Ένωση</vt:lpstr>
      <vt:lpstr>Cryptands</vt:lpstr>
      <vt:lpstr>Δομή</vt:lpstr>
      <vt:lpstr>Σύνθεση</vt:lpstr>
      <vt:lpstr>Σύνθεση</vt:lpstr>
      <vt:lpstr>Διαφάνεια 7</vt:lpstr>
      <vt:lpstr>High – dilution Technique</vt:lpstr>
      <vt:lpstr>Σύνθεση με 1:1 κυκλοσυμπύκνωση</vt:lpstr>
      <vt:lpstr>Σύνθεση με 1:1 κυκλοσυμπύκνωση</vt:lpstr>
      <vt:lpstr>Σύνθεση με 1:1 κυκλοσυμπύκνωση</vt:lpstr>
      <vt:lpstr>Σύνθεση με 1:1 κυκλοσυμπύκνωση</vt:lpstr>
      <vt:lpstr>Σύνθεση με 1:1 κυκλοσυμπύκνωση</vt:lpstr>
      <vt:lpstr>Σύνθεση με 2:1 κυκλοσυμπύκνωση</vt:lpstr>
      <vt:lpstr>Σύνθεση με 2:1 κυκλοσυμπύκνωση</vt:lpstr>
      <vt:lpstr>Σύνθεση με 3:2 κυκλοσυμπύκνωση</vt:lpstr>
      <vt:lpstr>Σύνθεση με 3:2 κυκλοσυμπύκνωση</vt:lpstr>
      <vt:lpstr>High - pressure Technique</vt:lpstr>
      <vt:lpstr>High - pressure Technique</vt:lpstr>
      <vt:lpstr>High - pressure Technique</vt:lpstr>
      <vt:lpstr>High - pressure Technique</vt:lpstr>
      <vt:lpstr>High - pressure Technique</vt:lpstr>
      <vt:lpstr>Ιδιότητες</vt:lpstr>
      <vt:lpstr>Εφαρμογές</vt:lpstr>
      <vt:lpstr>Καταλύτες Μεταφοράς Φάσης (PTC)</vt:lpstr>
      <vt:lpstr>Πλεονεκτήματα PTC</vt:lpstr>
      <vt:lpstr>Cryptands ως PTC</vt:lpstr>
      <vt:lpstr>Διαφάνεια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Χημεία Μακροκυκλικών Συστημάτων</dc:title>
  <dc:creator>Anthi</dc:creator>
  <cp:lastModifiedBy>Anthi</cp:lastModifiedBy>
  <cp:revision>77</cp:revision>
  <dcterms:created xsi:type="dcterms:W3CDTF">2015-04-22T08:59:23Z</dcterms:created>
  <dcterms:modified xsi:type="dcterms:W3CDTF">2015-05-05T18:05:48Z</dcterms:modified>
</cp:coreProperties>
</file>